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9"/>
  </p:notesMasterIdLst>
  <p:handoutMasterIdLst>
    <p:handoutMasterId r:id="rId80"/>
  </p:handoutMasterIdLst>
  <p:sldIdLst>
    <p:sldId id="256" r:id="rId2"/>
    <p:sldId id="381" r:id="rId3"/>
    <p:sldId id="363" r:id="rId4"/>
    <p:sldId id="364" r:id="rId5"/>
    <p:sldId id="372" r:id="rId6"/>
    <p:sldId id="325" r:id="rId7"/>
    <p:sldId id="365" r:id="rId8"/>
    <p:sldId id="338" r:id="rId9"/>
    <p:sldId id="326" r:id="rId10"/>
    <p:sldId id="329" r:id="rId11"/>
    <p:sldId id="314" r:id="rId12"/>
    <p:sldId id="340" r:id="rId13"/>
    <p:sldId id="327" r:id="rId14"/>
    <p:sldId id="320" r:id="rId15"/>
    <p:sldId id="334" r:id="rId16"/>
    <p:sldId id="366" r:id="rId17"/>
    <p:sldId id="367" r:id="rId18"/>
    <p:sldId id="341" r:id="rId19"/>
    <p:sldId id="319" r:id="rId20"/>
    <p:sldId id="335" r:id="rId21"/>
    <p:sldId id="321" r:id="rId22"/>
    <p:sldId id="330" r:id="rId23"/>
    <p:sldId id="342" r:id="rId24"/>
    <p:sldId id="331" r:id="rId25"/>
    <p:sldId id="332" r:id="rId26"/>
    <p:sldId id="362" r:id="rId27"/>
    <p:sldId id="315" r:id="rId28"/>
    <p:sldId id="343" r:id="rId29"/>
    <p:sldId id="298" r:id="rId30"/>
    <p:sldId id="350" r:id="rId31"/>
    <p:sldId id="302" r:id="rId32"/>
    <p:sldId id="368" r:id="rId33"/>
    <p:sldId id="351" r:id="rId34"/>
    <p:sldId id="295" r:id="rId35"/>
    <p:sldId id="303" r:id="rId36"/>
    <p:sldId id="344" r:id="rId37"/>
    <p:sldId id="297" r:id="rId38"/>
    <p:sldId id="305" r:id="rId39"/>
    <p:sldId id="306" r:id="rId40"/>
    <p:sldId id="296" r:id="rId41"/>
    <p:sldId id="352" r:id="rId42"/>
    <p:sldId id="353" r:id="rId43"/>
    <p:sldId id="345" r:id="rId44"/>
    <p:sldId id="304" r:id="rId45"/>
    <p:sldId id="354" r:id="rId46"/>
    <p:sldId id="299" r:id="rId47"/>
    <p:sldId id="308" r:id="rId48"/>
    <p:sldId id="309" r:id="rId49"/>
    <p:sldId id="291" r:id="rId50"/>
    <p:sldId id="346" r:id="rId51"/>
    <p:sldId id="355" r:id="rId52"/>
    <p:sldId id="356" r:id="rId53"/>
    <p:sldId id="292" r:id="rId54"/>
    <p:sldId id="347" r:id="rId55"/>
    <p:sldId id="274" r:id="rId56"/>
    <p:sldId id="301" r:id="rId57"/>
    <p:sldId id="310" r:id="rId58"/>
    <p:sldId id="357" r:id="rId59"/>
    <p:sldId id="358" r:id="rId60"/>
    <p:sldId id="359" r:id="rId61"/>
    <p:sldId id="360" r:id="rId62"/>
    <p:sldId id="312" r:id="rId63"/>
    <p:sldId id="361" r:id="rId64"/>
    <p:sldId id="370" r:id="rId65"/>
    <p:sldId id="375" r:id="rId66"/>
    <p:sldId id="376" r:id="rId67"/>
    <p:sldId id="377" r:id="rId68"/>
    <p:sldId id="378" r:id="rId69"/>
    <p:sldId id="380" r:id="rId70"/>
    <p:sldId id="373" r:id="rId71"/>
    <p:sldId id="333" r:id="rId72"/>
    <p:sldId id="369" r:id="rId73"/>
    <p:sldId id="374" r:id="rId74"/>
    <p:sldId id="279" r:id="rId75"/>
    <p:sldId id="278" r:id="rId76"/>
    <p:sldId id="379" r:id="rId77"/>
    <p:sldId id="264" r:id="rId78"/>
  </p:sldIdLst>
  <p:sldSz cx="12192000" cy="6858000"/>
  <p:notesSz cx="6735763" cy="98663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A50021"/>
    <a:srgbClr val="FFFFCC"/>
    <a:srgbClr val="CCFFCC"/>
    <a:srgbClr val="FFCC66"/>
    <a:srgbClr val="FFCC00"/>
    <a:srgbClr val="0A66AD"/>
    <a:srgbClr val="CCFFFF"/>
    <a:srgbClr val="FF9900"/>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87" autoAdjust="0"/>
    <p:restoredTop sz="96096" autoAdjust="0"/>
  </p:normalViewPr>
  <p:slideViewPr>
    <p:cSldViewPr snapToGrid="0">
      <p:cViewPr varScale="1">
        <p:scale>
          <a:sx n="105" d="100"/>
          <a:sy n="105" d="100"/>
        </p:scale>
        <p:origin x="144" y="132"/>
      </p:cViewPr>
      <p:guideLst/>
    </p:cSldViewPr>
  </p:slideViewPr>
  <p:notesTextViewPr>
    <p:cViewPr>
      <p:scale>
        <a:sx n="1" d="1"/>
        <a:sy n="1" d="1"/>
      </p:scale>
      <p:origin x="0" y="0"/>
    </p:cViewPr>
  </p:notesTextViewPr>
  <p:notesViewPr>
    <p:cSldViewPr snapToGrid="0">
      <p:cViewPr varScale="1">
        <p:scale>
          <a:sx n="75" d="100"/>
          <a:sy n="75" d="100"/>
        </p:scale>
        <p:origin x="3402"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1102799D-9CA7-4B26-A93F-6EAAD96CB749}" type="datetimeFigureOut">
              <a:rPr lang="zh-TW" altLang="en-US" smtClean="0"/>
              <a:t>2025/7/16</a:t>
            </a:fld>
            <a:endParaRPr lang="zh-TW" altLang="en-US"/>
          </a:p>
        </p:txBody>
      </p:sp>
      <p:sp>
        <p:nvSpPr>
          <p:cNvPr id="4" name="頁尾版面配置區 3"/>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endParaRPr lang="zh-TW" altLang="en-US" dirty="0"/>
          </a:p>
        </p:txBody>
      </p:sp>
      <p:sp>
        <p:nvSpPr>
          <p:cNvPr id="5" name="投影片編號版面配置區 4"/>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C1450586-AC3E-48FE-8F16-50B112064BE3}" type="slidenum">
              <a:rPr lang="zh-TW" altLang="en-US" smtClean="0"/>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011BD66-50C2-417C-AD93-A02B4482C40F}" type="datetimeFigureOut">
              <a:rPr lang="zh-CN" altLang="en-US" smtClean="0"/>
              <a:t>2025/7/16</a:t>
            </a:fld>
            <a:endParaRPr lang="zh-CN" altLang="en-US"/>
          </a:p>
        </p:txBody>
      </p:sp>
      <p:sp>
        <p:nvSpPr>
          <p:cNvPr id="4" name="幻灯片图像占位符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B801F3BF-EE87-4F1D-B9F6-68A0219EA77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1</a:t>
            </a:fld>
            <a:endParaRPr lang="zh-CN" altLang="en-US"/>
          </a:p>
        </p:txBody>
      </p:sp>
    </p:spTree>
    <p:extLst>
      <p:ext uri="{BB962C8B-B14F-4D97-AF65-F5344CB8AC3E}">
        <p14:creationId xmlns:p14="http://schemas.microsoft.com/office/powerpoint/2010/main" val="3622690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EBA32-D05D-4E9A-5F76-32B6A817BF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533ABA0-16AF-4F69-3BA1-979D5A73A06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F0E9B58-BA19-8A32-FDB1-AF84E80EB9FA}"/>
              </a:ext>
            </a:extLst>
          </p:cNvPr>
          <p:cNvSpPr>
            <a:spLocks noGrp="1"/>
          </p:cNvSpPr>
          <p:nvPr>
            <p:ph type="body" idx="1"/>
          </p:nvPr>
        </p:nvSpPr>
        <p:spPr/>
        <p:txBody>
          <a:bodyPr/>
          <a:lstStyle/>
          <a:p>
            <a:r>
              <a:rPr lang="en-US" altLang="zh-CN" dirty="0"/>
              <a:t>Model-free</a:t>
            </a:r>
            <a:endParaRPr lang="zh-CN" altLang="en-US" dirty="0"/>
          </a:p>
        </p:txBody>
      </p:sp>
      <p:sp>
        <p:nvSpPr>
          <p:cNvPr id="4" name="灯片编号占位符 3">
            <a:extLst>
              <a:ext uri="{FF2B5EF4-FFF2-40B4-BE49-F238E27FC236}">
                <a16:creationId xmlns:a16="http://schemas.microsoft.com/office/drawing/2014/main" id="{7CA90041-BA9F-95DB-A9BB-C29AA4DF163F}"/>
              </a:ext>
            </a:extLst>
          </p:cNvPr>
          <p:cNvSpPr>
            <a:spLocks noGrp="1"/>
          </p:cNvSpPr>
          <p:nvPr>
            <p:ph type="sldNum" sz="quarter" idx="5"/>
          </p:nvPr>
        </p:nvSpPr>
        <p:spPr/>
        <p:txBody>
          <a:bodyPr/>
          <a:lstStyle/>
          <a:p>
            <a:fld id="{B801F3BF-EE87-4F1D-B9F6-68A0219EA775}" type="slidenum">
              <a:rPr lang="zh-CN" altLang="en-US" smtClean="0"/>
              <a:t>11</a:t>
            </a:fld>
            <a:endParaRPr lang="zh-CN" altLang="en-US"/>
          </a:p>
        </p:txBody>
      </p:sp>
    </p:spTree>
    <p:extLst>
      <p:ext uri="{BB962C8B-B14F-4D97-AF65-F5344CB8AC3E}">
        <p14:creationId xmlns:p14="http://schemas.microsoft.com/office/powerpoint/2010/main" val="3142385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DB5FA-43A6-F04D-6E92-C14C8AD0C27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44979AF-AD64-F096-D611-72EF9D16B945}"/>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4539D6D3-A545-7F6A-8909-08ECD28A2E2E}"/>
              </a:ext>
            </a:extLst>
          </p:cNvPr>
          <p:cNvSpPr>
            <a:spLocks noGrp="1"/>
          </p:cNvSpPr>
          <p:nvPr>
            <p:ph type="body" idx="3"/>
          </p:nvPr>
        </p:nvSpPr>
        <p:spPr/>
        <p:txBody>
          <a:bodyPr/>
          <a:lstStyle/>
          <a:p>
            <a:r>
              <a:rPr lang="zh-CN" altLang="en-US" dirty="0"/>
              <a:t>环境安装</a:t>
            </a:r>
            <a:r>
              <a:rPr lang="en-US" altLang="zh-CN" dirty="0"/>
              <a:t>+</a:t>
            </a:r>
          </a:p>
        </p:txBody>
      </p:sp>
    </p:spTree>
    <p:extLst>
      <p:ext uri="{BB962C8B-B14F-4D97-AF65-F5344CB8AC3E}">
        <p14:creationId xmlns:p14="http://schemas.microsoft.com/office/powerpoint/2010/main" val="198788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A542B-1A8A-FB17-1BAF-0D2088EB11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06D494-AF50-00E7-B769-83F68C88F7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81D52AB-F5A3-3974-8EBB-B4069D15799A}"/>
              </a:ext>
            </a:extLst>
          </p:cNvPr>
          <p:cNvSpPr>
            <a:spLocks noGrp="1"/>
          </p:cNvSpPr>
          <p:nvPr>
            <p:ph type="body" idx="1"/>
          </p:nvPr>
        </p:nvSpPr>
        <p:spPr/>
        <p:txBody>
          <a:bodyPr/>
          <a:lstStyle/>
          <a:p>
            <a:r>
              <a:rPr lang="en-US" altLang="zh-CN" dirty="0"/>
              <a:t>Model-free</a:t>
            </a:r>
            <a:endParaRPr lang="zh-CN" altLang="en-US" dirty="0"/>
          </a:p>
        </p:txBody>
      </p:sp>
      <p:sp>
        <p:nvSpPr>
          <p:cNvPr id="4" name="灯片编号占位符 3">
            <a:extLst>
              <a:ext uri="{FF2B5EF4-FFF2-40B4-BE49-F238E27FC236}">
                <a16:creationId xmlns:a16="http://schemas.microsoft.com/office/drawing/2014/main" id="{A72D7CBF-09F5-9AF5-80BB-7498B7642DF7}"/>
              </a:ext>
            </a:extLst>
          </p:cNvPr>
          <p:cNvSpPr>
            <a:spLocks noGrp="1"/>
          </p:cNvSpPr>
          <p:nvPr>
            <p:ph type="sldNum" sz="quarter" idx="5"/>
          </p:nvPr>
        </p:nvSpPr>
        <p:spPr/>
        <p:txBody>
          <a:bodyPr/>
          <a:lstStyle/>
          <a:p>
            <a:fld id="{B801F3BF-EE87-4F1D-B9F6-68A0219EA775}" type="slidenum">
              <a:rPr lang="zh-CN" altLang="en-US" smtClean="0"/>
              <a:t>13</a:t>
            </a:fld>
            <a:endParaRPr lang="zh-CN" altLang="en-US"/>
          </a:p>
        </p:txBody>
      </p:sp>
    </p:spTree>
    <p:extLst>
      <p:ext uri="{BB962C8B-B14F-4D97-AF65-F5344CB8AC3E}">
        <p14:creationId xmlns:p14="http://schemas.microsoft.com/office/powerpoint/2010/main" val="4004043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0A88F-2023-0D84-09BD-233BA2B10B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4E3E67-5A36-B2C3-DFB7-0AA588B109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F6F1BC9-2B82-D760-F9F6-290E93EEF12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11A4514-6197-86C2-3CA0-EBC20E2A0BBA}"/>
              </a:ext>
            </a:extLst>
          </p:cNvPr>
          <p:cNvSpPr>
            <a:spLocks noGrp="1"/>
          </p:cNvSpPr>
          <p:nvPr>
            <p:ph type="sldNum" sz="quarter" idx="5"/>
          </p:nvPr>
        </p:nvSpPr>
        <p:spPr/>
        <p:txBody>
          <a:bodyPr/>
          <a:lstStyle/>
          <a:p>
            <a:fld id="{B801F3BF-EE87-4F1D-B9F6-68A0219EA775}" type="slidenum">
              <a:rPr lang="zh-CN" altLang="en-US" smtClean="0"/>
              <a:t>14</a:t>
            </a:fld>
            <a:endParaRPr lang="zh-CN" altLang="en-US"/>
          </a:p>
        </p:txBody>
      </p:sp>
    </p:spTree>
    <p:extLst>
      <p:ext uri="{BB962C8B-B14F-4D97-AF65-F5344CB8AC3E}">
        <p14:creationId xmlns:p14="http://schemas.microsoft.com/office/powerpoint/2010/main" val="529977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2FDBC-B799-9984-4075-07E26FE586A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C5ECDC7-C762-A0CB-E280-5D0B911AEEC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39B6F8-B73C-48B7-C43A-1A2AF7F154A0}"/>
              </a:ext>
            </a:extLst>
          </p:cNvPr>
          <p:cNvSpPr>
            <a:spLocks noGrp="1"/>
          </p:cNvSpPr>
          <p:nvPr>
            <p:ph type="body" idx="1"/>
          </p:nvPr>
        </p:nvSpPr>
        <p:spPr/>
        <p:txBody>
          <a:bodyPr/>
          <a:lstStyle/>
          <a:p>
            <a:r>
              <a:rPr lang="en-US" altLang="zh-CN" dirty="0"/>
              <a:t>Model-free</a:t>
            </a:r>
            <a:endParaRPr lang="zh-CN" altLang="en-US" dirty="0"/>
          </a:p>
        </p:txBody>
      </p:sp>
      <p:sp>
        <p:nvSpPr>
          <p:cNvPr id="4" name="灯片编号占位符 3">
            <a:extLst>
              <a:ext uri="{FF2B5EF4-FFF2-40B4-BE49-F238E27FC236}">
                <a16:creationId xmlns:a16="http://schemas.microsoft.com/office/drawing/2014/main" id="{2406D322-EECB-227B-1187-AF79AD47E630}"/>
              </a:ext>
            </a:extLst>
          </p:cNvPr>
          <p:cNvSpPr>
            <a:spLocks noGrp="1"/>
          </p:cNvSpPr>
          <p:nvPr>
            <p:ph type="sldNum" sz="quarter" idx="5"/>
          </p:nvPr>
        </p:nvSpPr>
        <p:spPr/>
        <p:txBody>
          <a:bodyPr/>
          <a:lstStyle/>
          <a:p>
            <a:fld id="{B801F3BF-EE87-4F1D-B9F6-68A0219EA775}" type="slidenum">
              <a:rPr lang="zh-CN" altLang="en-US" smtClean="0"/>
              <a:t>15</a:t>
            </a:fld>
            <a:endParaRPr lang="zh-CN" altLang="en-US"/>
          </a:p>
        </p:txBody>
      </p:sp>
    </p:spTree>
    <p:extLst>
      <p:ext uri="{BB962C8B-B14F-4D97-AF65-F5344CB8AC3E}">
        <p14:creationId xmlns:p14="http://schemas.microsoft.com/office/powerpoint/2010/main" val="171681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F4D4D-92D8-0613-B6E7-D524EDCF2A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0C1032B-CB9B-7D73-40E0-80D9F331CD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4DD4322-DC8F-ABA6-8E46-93D022ADC639}"/>
              </a:ext>
            </a:extLst>
          </p:cNvPr>
          <p:cNvSpPr>
            <a:spLocks noGrp="1"/>
          </p:cNvSpPr>
          <p:nvPr>
            <p:ph type="body" idx="1"/>
          </p:nvPr>
        </p:nvSpPr>
        <p:spPr/>
        <p:txBody>
          <a:bodyPr/>
          <a:lstStyle/>
          <a:p>
            <a:pPr marL="0" indent="0">
              <a:lnSpc>
                <a:spcPct val="125000"/>
              </a:lnSpc>
              <a:spcAft>
                <a:spcPts val="0"/>
              </a:spcAft>
              <a:buFont typeface="Wingdings" panose="05000000000000000000" pitchFamily="2" charset="2"/>
              <a:buNone/>
            </a:pPr>
            <a:r>
              <a:rPr lang="zh-TW" altLang="en-US" sz="1200" dirty="0">
                <a:latin typeface="黑体" panose="02010609060101010101" pitchFamily="49" charset="-122"/>
              </a:rPr>
              <a:t>強化學習</a:t>
            </a:r>
            <a:r>
              <a:rPr lang="zh-CN" altLang="en-US" sz="1200" dirty="0">
                <a:latin typeface="黑体" panose="02010609060101010101" pitchFamily="49" charset="-122"/>
              </a:rPr>
              <a:t>的優點</a:t>
            </a:r>
            <a:r>
              <a:rPr lang="en-US" altLang="zh-TW" sz="1200" dirty="0">
                <a:latin typeface="黑体" panose="02010609060101010101" pitchFamily="49" charset="-122"/>
                <a:sym typeface="Wingdings" panose="05000000000000000000" pitchFamily="2" charset="2"/>
              </a:rPr>
              <a:t>: </a:t>
            </a:r>
            <a:r>
              <a:rPr lang="en-US" altLang="zh-TW" sz="1200" b="1" dirty="0">
                <a:latin typeface="黑体" panose="02010609060101010101" pitchFamily="49" charset="-122"/>
                <a:sym typeface="Wingdings" panose="05000000000000000000" pitchFamily="2" charset="2"/>
              </a:rPr>
              <a:t>(1)</a:t>
            </a:r>
            <a:r>
              <a:rPr lang="zh-CN" altLang="en-US" sz="1200" b="1" dirty="0">
                <a:latin typeface="黑体" panose="02010609060101010101" pitchFamily="49" charset="-122"/>
                <a:sym typeface="Wingdings" panose="05000000000000000000" pitchFamily="2" charset="2"/>
              </a:rPr>
              <a:t>自主性</a:t>
            </a:r>
            <a:r>
              <a:rPr lang="zh-CN" altLang="en-US" sz="1200" dirty="0">
                <a:latin typeface="黑体" panose="02010609060101010101" pitchFamily="49" charset="-122"/>
                <a:sym typeface="Wingdings" panose="05000000000000000000" pitchFamily="2" charset="2"/>
              </a:rPr>
              <a:t>：智能體根據環境反饋自動選擇動作</a:t>
            </a:r>
            <a:endParaRPr lang="en-US" altLang="zh-TW" sz="1200" dirty="0">
              <a:latin typeface="黑体" panose="02010609060101010101" pitchFamily="49" charset="-122"/>
            </a:endParaRPr>
          </a:p>
          <a:p>
            <a:pPr marL="0" indent="0">
              <a:lnSpc>
                <a:spcPct val="125000"/>
              </a:lnSpc>
              <a:spcAft>
                <a:spcPts val="0"/>
              </a:spcAft>
              <a:buFont typeface="Wingdings" panose="05000000000000000000" pitchFamily="2" charset="2"/>
              <a:buNone/>
            </a:pPr>
            <a:r>
              <a:rPr lang="en-US" altLang="zh-CN" sz="1200" b="1" dirty="0">
                <a:latin typeface="黑体" panose="02010609060101010101" pitchFamily="49" charset="-122"/>
              </a:rPr>
              <a:t>(2)</a:t>
            </a:r>
            <a:r>
              <a:rPr lang="zh-CN" altLang="en-US" sz="1200" b="1" dirty="0">
                <a:latin typeface="黑体" panose="02010609060101010101" pitchFamily="49" charset="-122"/>
              </a:rPr>
              <a:t>自適應性：</a:t>
            </a:r>
            <a:r>
              <a:rPr lang="zh-CN" altLang="en-US" sz="1200" dirty="0">
                <a:latin typeface="黑体" panose="02010609060101010101" pitchFamily="49" charset="-122"/>
              </a:rPr>
              <a:t>强化学习能够更好的适应情況变化和不确定性，因为它会持续地与环境互动，通過試錯來學習。規則沒考慮到的情況，可能已經被强化學習智能體在訓練過程中探索過。</a:t>
            </a:r>
            <a:endParaRPr lang="en-US" altLang="zh-CN" sz="1200" dirty="0">
              <a:latin typeface="黑体" panose="02010609060101010101" pitchFamily="49" charset="-122"/>
            </a:endParaRPr>
          </a:p>
          <a:p>
            <a:endParaRPr lang="zh-CN" altLang="en-US" dirty="0"/>
          </a:p>
        </p:txBody>
      </p:sp>
      <p:sp>
        <p:nvSpPr>
          <p:cNvPr id="4" name="灯片编号占位符 3">
            <a:extLst>
              <a:ext uri="{FF2B5EF4-FFF2-40B4-BE49-F238E27FC236}">
                <a16:creationId xmlns:a16="http://schemas.microsoft.com/office/drawing/2014/main" id="{5DB14B08-547A-D604-96DF-22540B0D4A29}"/>
              </a:ext>
            </a:extLst>
          </p:cNvPr>
          <p:cNvSpPr>
            <a:spLocks noGrp="1"/>
          </p:cNvSpPr>
          <p:nvPr>
            <p:ph type="sldNum" sz="quarter" idx="5"/>
          </p:nvPr>
        </p:nvSpPr>
        <p:spPr/>
        <p:txBody>
          <a:bodyPr/>
          <a:lstStyle/>
          <a:p>
            <a:fld id="{B801F3BF-EE87-4F1D-B9F6-68A0219EA775}" type="slidenum">
              <a:rPr lang="zh-CN" altLang="en-US" smtClean="0"/>
              <a:t>16</a:t>
            </a:fld>
            <a:endParaRPr lang="zh-CN" altLang="en-US"/>
          </a:p>
        </p:txBody>
      </p:sp>
    </p:spTree>
    <p:extLst>
      <p:ext uri="{BB962C8B-B14F-4D97-AF65-F5344CB8AC3E}">
        <p14:creationId xmlns:p14="http://schemas.microsoft.com/office/powerpoint/2010/main" val="3181579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44CFB-4567-8355-1E79-F1A43F0AD8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24333F-7B85-56F8-8FB5-0FFEE8233D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722DA14-6693-2A45-E656-595D7F8665C0}"/>
              </a:ext>
            </a:extLst>
          </p:cNvPr>
          <p:cNvSpPr>
            <a:spLocks noGrp="1"/>
          </p:cNvSpPr>
          <p:nvPr>
            <p:ph type="body" idx="1"/>
          </p:nvPr>
        </p:nvSpPr>
        <p:spPr/>
        <p:txBody>
          <a:bodyPr/>
          <a:lstStyle/>
          <a:p>
            <a:pPr>
              <a:lnSpc>
                <a:spcPct val="125000"/>
              </a:lnSpc>
            </a:pPr>
            <a:r>
              <a:rPr lang="zh-CN" altLang="en-US"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學習需要訓練，規則不需要。</a:t>
            </a:r>
            <a:endPar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BFC8F709-3876-4183-FE37-2D651C9ED766}"/>
              </a:ext>
            </a:extLst>
          </p:cNvPr>
          <p:cNvSpPr>
            <a:spLocks noGrp="1"/>
          </p:cNvSpPr>
          <p:nvPr>
            <p:ph type="sldNum" sz="quarter" idx="5"/>
          </p:nvPr>
        </p:nvSpPr>
        <p:spPr/>
        <p:txBody>
          <a:bodyPr/>
          <a:lstStyle/>
          <a:p>
            <a:fld id="{B801F3BF-EE87-4F1D-B9F6-68A0219EA775}" type="slidenum">
              <a:rPr lang="zh-CN" altLang="en-US" smtClean="0"/>
              <a:t>17</a:t>
            </a:fld>
            <a:endParaRPr lang="zh-CN" altLang="en-US"/>
          </a:p>
        </p:txBody>
      </p:sp>
    </p:spTree>
    <p:extLst>
      <p:ext uri="{BB962C8B-B14F-4D97-AF65-F5344CB8AC3E}">
        <p14:creationId xmlns:p14="http://schemas.microsoft.com/office/powerpoint/2010/main" val="1424485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7D0F6-5269-9721-25ED-F17AC2648C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C5998DB-4A4E-7E58-B210-9ED72985AB4B}"/>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DF80303F-E82C-0555-BBA7-E99A6F7B3D87}"/>
              </a:ext>
            </a:extLst>
          </p:cNvPr>
          <p:cNvSpPr>
            <a:spLocks noGrp="1"/>
          </p:cNvSpPr>
          <p:nvPr>
            <p:ph type="body" idx="3"/>
          </p:nvPr>
        </p:nvSpPr>
        <p:spPr/>
        <p:txBody>
          <a:bodyPr/>
          <a:lstStyle/>
          <a:p>
            <a:r>
              <a:rPr lang="zh-CN" altLang="en-US" dirty="0"/>
              <a:t>环境安装</a:t>
            </a:r>
            <a:r>
              <a:rPr lang="en-US" altLang="zh-CN" dirty="0"/>
              <a:t>+</a:t>
            </a:r>
          </a:p>
        </p:txBody>
      </p:sp>
    </p:spTree>
    <p:extLst>
      <p:ext uri="{BB962C8B-B14F-4D97-AF65-F5344CB8AC3E}">
        <p14:creationId xmlns:p14="http://schemas.microsoft.com/office/powerpoint/2010/main" val="1767756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58B82-EC14-76BC-4EA2-3A0A5254530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DF41CC-6CED-166F-28C9-820AB0117E3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339D9F-C41A-20D2-EB65-9D64CB96A972}"/>
              </a:ext>
            </a:extLst>
          </p:cNvPr>
          <p:cNvSpPr>
            <a:spLocks noGrp="1"/>
          </p:cNvSpPr>
          <p:nvPr>
            <p:ph type="body" idx="1"/>
          </p:nvPr>
        </p:nvSpPr>
        <p:spPr/>
        <p:txBody>
          <a:bodyPr/>
          <a:lstStyle/>
          <a:p>
            <a:r>
              <a:rPr lang="en-US" altLang="zh-CN" dirty="0"/>
              <a:t>Model-free</a:t>
            </a:r>
            <a:endParaRPr lang="zh-CN" altLang="en-US" dirty="0"/>
          </a:p>
        </p:txBody>
      </p:sp>
      <p:sp>
        <p:nvSpPr>
          <p:cNvPr id="4" name="灯片编号占位符 3">
            <a:extLst>
              <a:ext uri="{FF2B5EF4-FFF2-40B4-BE49-F238E27FC236}">
                <a16:creationId xmlns:a16="http://schemas.microsoft.com/office/drawing/2014/main" id="{C3C89F72-1AFE-880E-4A17-73FBF8145D67}"/>
              </a:ext>
            </a:extLst>
          </p:cNvPr>
          <p:cNvSpPr>
            <a:spLocks noGrp="1"/>
          </p:cNvSpPr>
          <p:nvPr>
            <p:ph type="sldNum" sz="quarter" idx="5"/>
          </p:nvPr>
        </p:nvSpPr>
        <p:spPr/>
        <p:txBody>
          <a:bodyPr/>
          <a:lstStyle/>
          <a:p>
            <a:fld id="{B801F3BF-EE87-4F1D-B9F6-68A0219EA775}" type="slidenum">
              <a:rPr lang="zh-CN" altLang="en-US" smtClean="0"/>
              <a:t>19</a:t>
            </a:fld>
            <a:endParaRPr lang="zh-CN" altLang="en-US"/>
          </a:p>
        </p:txBody>
      </p:sp>
    </p:spTree>
    <p:extLst>
      <p:ext uri="{BB962C8B-B14F-4D97-AF65-F5344CB8AC3E}">
        <p14:creationId xmlns:p14="http://schemas.microsoft.com/office/powerpoint/2010/main" val="2216435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40A06-1B9D-C8ED-D23E-5C360EFD03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585967-E608-1046-80A8-204630BBC77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2191AD4-8084-4303-5C42-83B50C845BB1}"/>
              </a:ext>
            </a:extLst>
          </p:cNvPr>
          <p:cNvSpPr>
            <a:spLocks noGrp="1"/>
          </p:cNvSpPr>
          <p:nvPr>
            <p:ph type="body" idx="1"/>
          </p:nvPr>
        </p:nvSpPr>
        <p:spPr/>
        <p:txBody>
          <a:bodyPr/>
          <a:lstStyle/>
          <a:p>
            <a:r>
              <a:rPr lang="en-US" altLang="zh-CN" dirty="0"/>
              <a:t>Model-free</a:t>
            </a:r>
            <a:endParaRPr lang="zh-CN" altLang="en-US" dirty="0"/>
          </a:p>
        </p:txBody>
      </p:sp>
      <p:sp>
        <p:nvSpPr>
          <p:cNvPr id="4" name="灯片编号占位符 3">
            <a:extLst>
              <a:ext uri="{FF2B5EF4-FFF2-40B4-BE49-F238E27FC236}">
                <a16:creationId xmlns:a16="http://schemas.microsoft.com/office/drawing/2014/main" id="{2ABCCDD2-940D-F97F-BF67-62028C7A9B75}"/>
              </a:ext>
            </a:extLst>
          </p:cNvPr>
          <p:cNvSpPr>
            <a:spLocks noGrp="1"/>
          </p:cNvSpPr>
          <p:nvPr>
            <p:ph type="sldNum" sz="quarter" idx="5"/>
          </p:nvPr>
        </p:nvSpPr>
        <p:spPr/>
        <p:txBody>
          <a:bodyPr/>
          <a:lstStyle/>
          <a:p>
            <a:fld id="{B801F3BF-EE87-4F1D-B9F6-68A0219EA775}" type="slidenum">
              <a:rPr lang="zh-CN" altLang="en-US" smtClean="0"/>
              <a:t>20</a:t>
            </a:fld>
            <a:endParaRPr lang="zh-CN" altLang="en-US"/>
          </a:p>
        </p:txBody>
      </p:sp>
    </p:spTree>
    <p:extLst>
      <p:ext uri="{BB962C8B-B14F-4D97-AF65-F5344CB8AC3E}">
        <p14:creationId xmlns:p14="http://schemas.microsoft.com/office/powerpoint/2010/main" val="2010395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970BD-A550-CB64-8D0A-62052AB671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E76E78-979B-4B0C-792A-538C0F4D26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08F03FB-54CE-293A-4C7B-EC0826C3ECF1}"/>
              </a:ext>
            </a:extLst>
          </p:cNvPr>
          <p:cNvSpPr>
            <a:spLocks noGrp="1"/>
          </p:cNvSpPr>
          <p:nvPr>
            <p:ph type="body" idx="1"/>
          </p:nvPr>
        </p:nvSpPr>
        <p:spPr/>
        <p:txBody>
          <a:bodyPr/>
          <a:lstStyle/>
          <a:p>
            <a:r>
              <a:rPr lang="zh-CN" altLang="en-US" dirty="0"/>
              <a:t>主流的方法都是無模型的方法</a:t>
            </a:r>
          </a:p>
        </p:txBody>
      </p:sp>
      <p:sp>
        <p:nvSpPr>
          <p:cNvPr id="4" name="灯片编号占位符 3">
            <a:extLst>
              <a:ext uri="{FF2B5EF4-FFF2-40B4-BE49-F238E27FC236}">
                <a16:creationId xmlns:a16="http://schemas.microsoft.com/office/drawing/2014/main" id="{15E047BF-5DF8-7C07-E460-8CA2E54BDA22}"/>
              </a:ext>
            </a:extLst>
          </p:cNvPr>
          <p:cNvSpPr>
            <a:spLocks noGrp="1"/>
          </p:cNvSpPr>
          <p:nvPr>
            <p:ph type="sldNum" sz="quarter" idx="5"/>
          </p:nvPr>
        </p:nvSpPr>
        <p:spPr/>
        <p:txBody>
          <a:bodyPr/>
          <a:lstStyle/>
          <a:p>
            <a:fld id="{B801F3BF-EE87-4F1D-B9F6-68A0219EA775}" type="slidenum">
              <a:rPr lang="zh-CN" altLang="en-US" smtClean="0"/>
              <a:t>3</a:t>
            </a:fld>
            <a:endParaRPr lang="zh-CN" altLang="en-US"/>
          </a:p>
        </p:txBody>
      </p:sp>
    </p:spTree>
    <p:extLst>
      <p:ext uri="{BB962C8B-B14F-4D97-AF65-F5344CB8AC3E}">
        <p14:creationId xmlns:p14="http://schemas.microsoft.com/office/powerpoint/2010/main" val="1698624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99147-A84D-0AFA-2580-B2A946370FE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0A81433-C726-14D3-147B-9E74453AF4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FBB46F8-A5B0-567F-973A-9C4289EDCFF9}"/>
              </a:ext>
            </a:extLst>
          </p:cNvPr>
          <p:cNvSpPr>
            <a:spLocks noGrp="1"/>
          </p:cNvSpPr>
          <p:nvPr>
            <p:ph type="body" idx="1"/>
          </p:nvPr>
        </p:nvSpPr>
        <p:spPr/>
        <p:txBody>
          <a:bodyPr/>
          <a:lstStyle/>
          <a:p>
            <a:r>
              <a:rPr lang="en-US" altLang="zh-CN" dirty="0"/>
              <a:t>Model-free</a:t>
            </a:r>
            <a:endParaRPr lang="zh-CN" altLang="en-US" dirty="0"/>
          </a:p>
        </p:txBody>
      </p:sp>
      <p:sp>
        <p:nvSpPr>
          <p:cNvPr id="4" name="灯片编号占位符 3">
            <a:extLst>
              <a:ext uri="{FF2B5EF4-FFF2-40B4-BE49-F238E27FC236}">
                <a16:creationId xmlns:a16="http://schemas.microsoft.com/office/drawing/2014/main" id="{9502CDCA-B7D3-DFB8-4579-A24FA52E2AF8}"/>
              </a:ext>
            </a:extLst>
          </p:cNvPr>
          <p:cNvSpPr>
            <a:spLocks noGrp="1"/>
          </p:cNvSpPr>
          <p:nvPr>
            <p:ph type="sldNum" sz="quarter" idx="5"/>
          </p:nvPr>
        </p:nvSpPr>
        <p:spPr/>
        <p:txBody>
          <a:bodyPr/>
          <a:lstStyle/>
          <a:p>
            <a:fld id="{B801F3BF-EE87-4F1D-B9F6-68A0219EA775}" type="slidenum">
              <a:rPr lang="zh-CN" altLang="en-US" smtClean="0"/>
              <a:t>21</a:t>
            </a:fld>
            <a:endParaRPr lang="zh-CN" altLang="en-US"/>
          </a:p>
        </p:txBody>
      </p:sp>
    </p:spTree>
    <p:extLst>
      <p:ext uri="{BB962C8B-B14F-4D97-AF65-F5344CB8AC3E}">
        <p14:creationId xmlns:p14="http://schemas.microsoft.com/office/powerpoint/2010/main" val="855656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3BCA0-C740-8CB9-16DC-34227778896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484DA7-D391-CDF3-ED30-7707212AEC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06CFDA-EEB0-29BF-1F89-B904A690E63D}"/>
              </a:ext>
            </a:extLst>
          </p:cNvPr>
          <p:cNvSpPr>
            <a:spLocks noGrp="1"/>
          </p:cNvSpPr>
          <p:nvPr>
            <p:ph type="body" idx="1"/>
          </p:nvPr>
        </p:nvSpPr>
        <p:spPr/>
        <p:txBody>
          <a:bodyPr/>
          <a:lstStyle/>
          <a:p>
            <a:r>
              <a:rPr lang="en-US" altLang="zh-CN" dirty="0"/>
              <a:t>Model-free</a:t>
            </a:r>
            <a:endParaRPr lang="zh-CN" altLang="en-US" dirty="0"/>
          </a:p>
        </p:txBody>
      </p:sp>
      <p:sp>
        <p:nvSpPr>
          <p:cNvPr id="4" name="灯片编号占位符 3">
            <a:extLst>
              <a:ext uri="{FF2B5EF4-FFF2-40B4-BE49-F238E27FC236}">
                <a16:creationId xmlns:a16="http://schemas.microsoft.com/office/drawing/2014/main" id="{B1197FA2-B356-8E3A-D0ED-26F425141BC7}"/>
              </a:ext>
            </a:extLst>
          </p:cNvPr>
          <p:cNvSpPr>
            <a:spLocks noGrp="1"/>
          </p:cNvSpPr>
          <p:nvPr>
            <p:ph type="sldNum" sz="quarter" idx="5"/>
          </p:nvPr>
        </p:nvSpPr>
        <p:spPr/>
        <p:txBody>
          <a:bodyPr/>
          <a:lstStyle/>
          <a:p>
            <a:fld id="{B801F3BF-EE87-4F1D-B9F6-68A0219EA775}" type="slidenum">
              <a:rPr lang="zh-CN" altLang="en-US" smtClean="0"/>
              <a:t>22</a:t>
            </a:fld>
            <a:endParaRPr lang="zh-CN" altLang="en-US"/>
          </a:p>
        </p:txBody>
      </p:sp>
    </p:spTree>
    <p:extLst>
      <p:ext uri="{BB962C8B-B14F-4D97-AF65-F5344CB8AC3E}">
        <p14:creationId xmlns:p14="http://schemas.microsoft.com/office/powerpoint/2010/main" val="2709528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A4797-D354-F5ED-8166-C74FAB884F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7D2BD7-DE50-247E-C459-99EAD681B81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FBF3281-EC7E-8CFB-7B7B-F9BE7372885A}"/>
              </a:ext>
            </a:extLst>
          </p:cNvPr>
          <p:cNvSpPr>
            <a:spLocks noGrp="1"/>
          </p:cNvSpPr>
          <p:nvPr>
            <p:ph type="body" idx="1"/>
          </p:nvPr>
        </p:nvSpPr>
        <p:spPr/>
        <p:txBody>
          <a:bodyPr/>
          <a:lstStyle/>
          <a:p>
            <a:pPr>
              <a:lnSpc>
                <a:spcPct val="125000"/>
              </a:lnSpc>
            </a:pPr>
            <a:r>
              <a:rPr lang="zh-CN" altLang="en-US" sz="1200" dirty="0">
                <a:latin typeface="黑体" panose="02010609060101010101" pitchFamily="49" charset="-122"/>
                <a:ea typeface="黑体" panose="02010609060101010101" pitchFamily="49" charset="-122"/>
              </a:rPr>
              <a:t>在命令行中傳入</a:t>
            </a:r>
            <a:r>
              <a:rPr lang="en-US" altLang="zh-CN" sz="1200" dirty="0" err="1">
                <a:latin typeface="黑体" panose="02010609060101010101" pitchFamily="49" charset="-122"/>
                <a:ea typeface="黑体" panose="02010609060101010101" pitchFamily="49" charset="-122"/>
              </a:rPr>
              <a:t>env_rule.json</a:t>
            </a:r>
            <a:r>
              <a:rPr lang="zh-CN" altLang="en-US" sz="1200" dirty="0">
                <a:latin typeface="黑体" panose="02010609060101010101" pitchFamily="49" charset="-122"/>
                <a:ea typeface="黑体" panose="02010609060101010101" pitchFamily="49" charset="-122"/>
              </a:rPr>
              <a:t>，代表基於規則的環境</a:t>
            </a:r>
            <a:endParaRPr lang="zh-CN" altLang="en-US" sz="1200" dirty="0"/>
          </a:p>
        </p:txBody>
      </p:sp>
      <p:sp>
        <p:nvSpPr>
          <p:cNvPr id="4" name="灯片编号占位符 3">
            <a:extLst>
              <a:ext uri="{FF2B5EF4-FFF2-40B4-BE49-F238E27FC236}">
                <a16:creationId xmlns:a16="http://schemas.microsoft.com/office/drawing/2014/main" id="{6C2BAB10-56C4-3E80-E379-2A08A0A739F0}"/>
              </a:ext>
            </a:extLst>
          </p:cNvPr>
          <p:cNvSpPr>
            <a:spLocks noGrp="1"/>
          </p:cNvSpPr>
          <p:nvPr>
            <p:ph type="sldNum" sz="quarter" idx="5"/>
          </p:nvPr>
        </p:nvSpPr>
        <p:spPr/>
        <p:txBody>
          <a:bodyPr/>
          <a:lstStyle/>
          <a:p>
            <a:fld id="{B801F3BF-EE87-4F1D-B9F6-68A0219EA775}" type="slidenum">
              <a:rPr lang="zh-CN" altLang="en-US" smtClean="0"/>
              <a:t>23</a:t>
            </a:fld>
            <a:endParaRPr lang="zh-CN" altLang="en-US"/>
          </a:p>
        </p:txBody>
      </p:sp>
    </p:spTree>
    <p:extLst>
      <p:ext uri="{BB962C8B-B14F-4D97-AF65-F5344CB8AC3E}">
        <p14:creationId xmlns:p14="http://schemas.microsoft.com/office/powerpoint/2010/main" val="25433719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77AA4-FE71-3EE9-4F0F-6966A493DE8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806B6C-ED08-F873-8556-F6A1CFCE022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2852BA5-9EE8-B4C3-8196-3B58B26FD4BE}"/>
              </a:ext>
            </a:extLst>
          </p:cNvPr>
          <p:cNvSpPr>
            <a:spLocks noGrp="1"/>
          </p:cNvSpPr>
          <p:nvPr>
            <p:ph type="body" idx="1"/>
          </p:nvPr>
        </p:nvSpPr>
        <p:spPr/>
        <p:txBody>
          <a:bodyPr/>
          <a:lstStyle/>
          <a:p>
            <a:pPr>
              <a:lnSpc>
                <a:spcPct val="125000"/>
              </a:lnSpc>
            </a:pPr>
            <a:r>
              <a:rPr lang="zh-CN" altLang="en-US" sz="1200" dirty="0">
                <a:latin typeface="黑体" panose="02010609060101010101" pitchFamily="49" charset="-122"/>
                <a:ea typeface="黑体" panose="02010609060101010101" pitchFamily="49" charset="-122"/>
              </a:rPr>
              <a:t>在命令行中傳入</a:t>
            </a:r>
            <a:r>
              <a:rPr lang="en-US" altLang="zh-CN" sz="1200" dirty="0" err="1">
                <a:latin typeface="黑体" panose="02010609060101010101" pitchFamily="49" charset="-122"/>
                <a:ea typeface="黑体" panose="02010609060101010101" pitchFamily="49" charset="-122"/>
              </a:rPr>
              <a:t>env_rule.json</a:t>
            </a:r>
            <a:r>
              <a:rPr lang="zh-CN" altLang="en-US" sz="1200" dirty="0">
                <a:latin typeface="黑体" panose="02010609060101010101" pitchFamily="49" charset="-122"/>
                <a:ea typeface="黑体" panose="02010609060101010101" pitchFamily="49" charset="-122"/>
              </a:rPr>
              <a:t>，代表基於規則的環境</a:t>
            </a:r>
            <a:endParaRPr lang="zh-CN" altLang="en-US" sz="1200" dirty="0"/>
          </a:p>
        </p:txBody>
      </p:sp>
      <p:sp>
        <p:nvSpPr>
          <p:cNvPr id="4" name="灯片编号占位符 3">
            <a:extLst>
              <a:ext uri="{FF2B5EF4-FFF2-40B4-BE49-F238E27FC236}">
                <a16:creationId xmlns:a16="http://schemas.microsoft.com/office/drawing/2014/main" id="{F1FF8FA9-42AD-07B3-F3A8-80C10CD0EE1A}"/>
              </a:ext>
            </a:extLst>
          </p:cNvPr>
          <p:cNvSpPr>
            <a:spLocks noGrp="1"/>
          </p:cNvSpPr>
          <p:nvPr>
            <p:ph type="sldNum" sz="quarter" idx="5"/>
          </p:nvPr>
        </p:nvSpPr>
        <p:spPr/>
        <p:txBody>
          <a:bodyPr/>
          <a:lstStyle/>
          <a:p>
            <a:fld id="{B801F3BF-EE87-4F1D-B9F6-68A0219EA775}" type="slidenum">
              <a:rPr lang="zh-CN" altLang="en-US" smtClean="0"/>
              <a:t>24</a:t>
            </a:fld>
            <a:endParaRPr lang="zh-CN" altLang="en-US"/>
          </a:p>
        </p:txBody>
      </p:sp>
    </p:spTree>
    <p:extLst>
      <p:ext uri="{BB962C8B-B14F-4D97-AF65-F5344CB8AC3E}">
        <p14:creationId xmlns:p14="http://schemas.microsoft.com/office/powerpoint/2010/main" val="2497723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814EA-9C04-7605-71FF-13A0CE185D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0C11640-9FC9-81E3-DE98-D40FCBBB5EA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DAD5A9-6728-D94D-1118-5665AB39CA93}"/>
              </a:ext>
            </a:extLst>
          </p:cNvPr>
          <p:cNvSpPr>
            <a:spLocks noGrp="1"/>
          </p:cNvSpPr>
          <p:nvPr>
            <p:ph type="body" idx="1"/>
          </p:nvPr>
        </p:nvSpPr>
        <p:spPr/>
        <p:txBody>
          <a:bodyPr/>
          <a:lstStyle/>
          <a:p>
            <a:r>
              <a:rPr lang="en-US" altLang="zh-CN" dirty="0"/>
              <a:t>Model-free</a:t>
            </a:r>
            <a:endParaRPr lang="zh-CN" altLang="en-US" dirty="0"/>
          </a:p>
        </p:txBody>
      </p:sp>
      <p:sp>
        <p:nvSpPr>
          <p:cNvPr id="4" name="灯片编号占位符 3">
            <a:extLst>
              <a:ext uri="{FF2B5EF4-FFF2-40B4-BE49-F238E27FC236}">
                <a16:creationId xmlns:a16="http://schemas.microsoft.com/office/drawing/2014/main" id="{A1A51EAA-FAE4-6E77-31DC-307A80CECE8D}"/>
              </a:ext>
            </a:extLst>
          </p:cNvPr>
          <p:cNvSpPr>
            <a:spLocks noGrp="1"/>
          </p:cNvSpPr>
          <p:nvPr>
            <p:ph type="sldNum" sz="quarter" idx="5"/>
          </p:nvPr>
        </p:nvSpPr>
        <p:spPr/>
        <p:txBody>
          <a:bodyPr/>
          <a:lstStyle/>
          <a:p>
            <a:fld id="{B801F3BF-EE87-4F1D-B9F6-68A0219EA775}" type="slidenum">
              <a:rPr lang="zh-CN" altLang="en-US" smtClean="0"/>
              <a:t>25</a:t>
            </a:fld>
            <a:endParaRPr lang="zh-CN" altLang="en-US"/>
          </a:p>
        </p:txBody>
      </p:sp>
    </p:spTree>
    <p:extLst>
      <p:ext uri="{BB962C8B-B14F-4D97-AF65-F5344CB8AC3E}">
        <p14:creationId xmlns:p14="http://schemas.microsoft.com/office/powerpoint/2010/main" val="3639475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F4D4D-92D8-0613-B6E7-D524EDCF2A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0C1032B-CB9B-7D73-40E0-80D9F331CD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4DD4322-DC8F-ABA6-8E46-93D022ADC639}"/>
              </a:ext>
            </a:extLst>
          </p:cNvPr>
          <p:cNvSpPr>
            <a:spLocks noGrp="1"/>
          </p:cNvSpPr>
          <p:nvPr>
            <p:ph type="body" idx="1"/>
          </p:nvPr>
        </p:nvSpPr>
        <p:spPr/>
        <p:txBody>
          <a:bodyPr/>
          <a:lstStyle/>
          <a:p>
            <a:pPr marL="0" indent="0">
              <a:lnSpc>
                <a:spcPct val="125000"/>
              </a:lnSpc>
              <a:spcAft>
                <a:spcPts val="0"/>
              </a:spcAft>
              <a:buFont typeface="Wingdings" panose="05000000000000000000" pitchFamily="2" charset="2"/>
              <a:buNone/>
            </a:pPr>
            <a:r>
              <a:rPr lang="zh-TW" altLang="en-US" sz="1200" dirty="0">
                <a:latin typeface="黑体" panose="02010609060101010101" pitchFamily="49" charset="-122"/>
              </a:rPr>
              <a:t>強化學習</a:t>
            </a:r>
            <a:r>
              <a:rPr lang="zh-CN" altLang="en-US" sz="1200" dirty="0">
                <a:latin typeface="黑体" panose="02010609060101010101" pitchFamily="49" charset="-122"/>
              </a:rPr>
              <a:t>的優點</a:t>
            </a:r>
            <a:r>
              <a:rPr lang="en-US" altLang="zh-TW" sz="1200" dirty="0">
                <a:latin typeface="黑体" panose="02010609060101010101" pitchFamily="49" charset="-122"/>
                <a:sym typeface="Wingdings" panose="05000000000000000000" pitchFamily="2" charset="2"/>
              </a:rPr>
              <a:t>: </a:t>
            </a:r>
            <a:r>
              <a:rPr lang="en-US" altLang="zh-TW" sz="1200" b="1" dirty="0">
                <a:latin typeface="黑体" panose="02010609060101010101" pitchFamily="49" charset="-122"/>
                <a:sym typeface="Wingdings" panose="05000000000000000000" pitchFamily="2" charset="2"/>
              </a:rPr>
              <a:t>(1)</a:t>
            </a:r>
            <a:r>
              <a:rPr lang="zh-CN" altLang="en-US" sz="1200" b="1" dirty="0">
                <a:latin typeface="黑体" panose="02010609060101010101" pitchFamily="49" charset="-122"/>
                <a:sym typeface="Wingdings" panose="05000000000000000000" pitchFamily="2" charset="2"/>
              </a:rPr>
              <a:t>自主性</a:t>
            </a:r>
            <a:r>
              <a:rPr lang="zh-CN" altLang="en-US" sz="1200" dirty="0">
                <a:latin typeface="黑体" panose="02010609060101010101" pitchFamily="49" charset="-122"/>
                <a:sym typeface="Wingdings" panose="05000000000000000000" pitchFamily="2" charset="2"/>
              </a:rPr>
              <a:t>：智能體根據環境反饋自動選擇動作</a:t>
            </a:r>
            <a:endParaRPr lang="en-US" altLang="zh-TW" sz="1200" dirty="0">
              <a:latin typeface="黑体" panose="02010609060101010101" pitchFamily="49" charset="-122"/>
            </a:endParaRPr>
          </a:p>
          <a:p>
            <a:pPr marL="0" indent="0">
              <a:lnSpc>
                <a:spcPct val="125000"/>
              </a:lnSpc>
              <a:spcAft>
                <a:spcPts val="0"/>
              </a:spcAft>
              <a:buFont typeface="Wingdings" panose="05000000000000000000" pitchFamily="2" charset="2"/>
              <a:buNone/>
            </a:pPr>
            <a:r>
              <a:rPr lang="en-US" altLang="zh-CN" sz="1200" b="1" dirty="0">
                <a:latin typeface="黑体" panose="02010609060101010101" pitchFamily="49" charset="-122"/>
              </a:rPr>
              <a:t>(2)</a:t>
            </a:r>
            <a:r>
              <a:rPr lang="zh-CN" altLang="en-US" sz="1200" b="1" dirty="0">
                <a:latin typeface="黑体" panose="02010609060101010101" pitchFamily="49" charset="-122"/>
              </a:rPr>
              <a:t>自適應性：</a:t>
            </a:r>
            <a:r>
              <a:rPr lang="zh-CN" altLang="en-US" sz="1200" dirty="0">
                <a:latin typeface="黑体" panose="02010609060101010101" pitchFamily="49" charset="-122"/>
              </a:rPr>
              <a:t>强化学习能够更好的适应情況变化和不确定性，因为它会持续地与环境互动，通過試錯來學習。規則沒考慮到的情況，可能已經被强化學習智能體在訓練過程中探索過。</a:t>
            </a:r>
            <a:endParaRPr lang="en-US" altLang="zh-CN" sz="1200" dirty="0">
              <a:latin typeface="黑体" panose="02010609060101010101" pitchFamily="49" charset="-122"/>
            </a:endParaRPr>
          </a:p>
          <a:p>
            <a:endParaRPr lang="zh-CN" altLang="en-US" dirty="0"/>
          </a:p>
        </p:txBody>
      </p:sp>
      <p:sp>
        <p:nvSpPr>
          <p:cNvPr id="4" name="灯片编号占位符 3">
            <a:extLst>
              <a:ext uri="{FF2B5EF4-FFF2-40B4-BE49-F238E27FC236}">
                <a16:creationId xmlns:a16="http://schemas.microsoft.com/office/drawing/2014/main" id="{5DB14B08-547A-D604-96DF-22540B0D4A29}"/>
              </a:ext>
            </a:extLst>
          </p:cNvPr>
          <p:cNvSpPr>
            <a:spLocks noGrp="1"/>
          </p:cNvSpPr>
          <p:nvPr>
            <p:ph type="sldNum" sz="quarter" idx="5"/>
          </p:nvPr>
        </p:nvSpPr>
        <p:spPr/>
        <p:txBody>
          <a:bodyPr/>
          <a:lstStyle/>
          <a:p>
            <a:fld id="{B801F3BF-EE87-4F1D-B9F6-68A0219EA775}" type="slidenum">
              <a:rPr lang="zh-CN" altLang="en-US" smtClean="0"/>
              <a:t>27</a:t>
            </a:fld>
            <a:endParaRPr lang="zh-CN" altLang="en-US"/>
          </a:p>
        </p:txBody>
      </p:sp>
    </p:spTree>
    <p:extLst>
      <p:ext uri="{BB962C8B-B14F-4D97-AF65-F5344CB8AC3E}">
        <p14:creationId xmlns:p14="http://schemas.microsoft.com/office/powerpoint/2010/main" val="3181579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17E15-9F0E-8FF2-2FE6-5ECD58FF3EF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C3483F-B57B-FDC3-7E22-D6C6A9482756}"/>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7F8ECB82-10CF-4631-25C7-3446BF67014B}"/>
              </a:ext>
            </a:extLst>
          </p:cNvPr>
          <p:cNvSpPr>
            <a:spLocks noGrp="1"/>
          </p:cNvSpPr>
          <p:nvPr>
            <p:ph type="body" idx="3"/>
          </p:nvPr>
        </p:nvSpPr>
        <p:spPr/>
        <p:txBody>
          <a:bodyPr/>
          <a:lstStyle/>
          <a:p>
            <a:r>
              <a:rPr lang="zh-CN" altLang="en-US" dirty="0"/>
              <a:t>环境安装</a:t>
            </a:r>
            <a:r>
              <a:rPr lang="en-US" altLang="zh-CN" dirty="0"/>
              <a:t>+</a:t>
            </a:r>
          </a:p>
        </p:txBody>
      </p:sp>
    </p:spTree>
    <p:extLst>
      <p:ext uri="{BB962C8B-B14F-4D97-AF65-F5344CB8AC3E}">
        <p14:creationId xmlns:p14="http://schemas.microsoft.com/office/powerpoint/2010/main" val="1888165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D3751-A884-4295-8DFB-FF2C5FA1B1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FF99A4-505C-E929-64DF-02F1A94353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DC11CD3-410C-F10A-8338-7C9A7A06E41B}"/>
              </a:ext>
            </a:extLst>
          </p:cNvPr>
          <p:cNvSpPr>
            <a:spLocks noGrp="1"/>
          </p:cNvSpPr>
          <p:nvPr>
            <p:ph type="body" idx="1"/>
          </p:nvPr>
        </p:nvSpPr>
        <p:spPr/>
        <p:txBody>
          <a:bodyPr/>
          <a:lstStyle/>
          <a:p>
            <a:pPr marL="0" indent="0">
              <a:lnSpc>
                <a:spcPct val="125000"/>
              </a:lnSpc>
              <a:spcAft>
                <a:spcPts val="0"/>
              </a:spcAft>
              <a:buFont typeface="Wingdings" panose="05000000000000000000" pitchFamily="2" charset="2"/>
              <a:buNone/>
            </a:pPr>
            <a:r>
              <a:rPr lang="zh-TW" altLang="en-US" sz="1200" dirty="0">
                <a:latin typeface="黑体" panose="02010609060101010101" pitchFamily="49" charset="-122"/>
              </a:rPr>
              <a:t>強化學習</a:t>
            </a:r>
            <a:r>
              <a:rPr lang="zh-CN" altLang="en-US" sz="1200" dirty="0">
                <a:latin typeface="黑体" panose="02010609060101010101" pitchFamily="49" charset="-122"/>
              </a:rPr>
              <a:t>的優點</a:t>
            </a:r>
            <a:r>
              <a:rPr lang="en-US" altLang="zh-TW" sz="1200" dirty="0">
                <a:latin typeface="黑体" panose="02010609060101010101" pitchFamily="49" charset="-122"/>
                <a:sym typeface="Wingdings" panose="05000000000000000000" pitchFamily="2" charset="2"/>
              </a:rPr>
              <a:t>: </a:t>
            </a:r>
            <a:r>
              <a:rPr lang="en-US" altLang="zh-TW" sz="1200" b="1" dirty="0">
                <a:latin typeface="黑体" panose="02010609060101010101" pitchFamily="49" charset="-122"/>
                <a:sym typeface="Wingdings" panose="05000000000000000000" pitchFamily="2" charset="2"/>
              </a:rPr>
              <a:t>(1)</a:t>
            </a:r>
            <a:r>
              <a:rPr lang="zh-CN" altLang="en-US" sz="1200" b="1" dirty="0">
                <a:latin typeface="黑体" panose="02010609060101010101" pitchFamily="49" charset="-122"/>
                <a:sym typeface="Wingdings" panose="05000000000000000000" pitchFamily="2" charset="2"/>
              </a:rPr>
              <a:t>自主性</a:t>
            </a:r>
            <a:r>
              <a:rPr lang="zh-CN" altLang="en-US" sz="1200" dirty="0">
                <a:latin typeface="黑体" panose="02010609060101010101" pitchFamily="49" charset="-122"/>
                <a:sym typeface="Wingdings" panose="05000000000000000000" pitchFamily="2" charset="2"/>
              </a:rPr>
              <a:t>：智能體根據環境反饋自動選擇動作</a:t>
            </a:r>
            <a:endParaRPr lang="en-US" altLang="zh-TW" sz="1200" dirty="0">
              <a:latin typeface="黑体" panose="02010609060101010101" pitchFamily="49" charset="-122"/>
            </a:endParaRPr>
          </a:p>
          <a:p>
            <a:pPr marL="0" indent="0">
              <a:lnSpc>
                <a:spcPct val="125000"/>
              </a:lnSpc>
              <a:spcAft>
                <a:spcPts val="0"/>
              </a:spcAft>
              <a:buFont typeface="Wingdings" panose="05000000000000000000" pitchFamily="2" charset="2"/>
              <a:buNone/>
            </a:pPr>
            <a:r>
              <a:rPr lang="en-US" altLang="zh-CN" sz="1200" b="1" dirty="0">
                <a:latin typeface="黑体" panose="02010609060101010101" pitchFamily="49" charset="-122"/>
              </a:rPr>
              <a:t>(2)</a:t>
            </a:r>
            <a:r>
              <a:rPr lang="zh-CN" altLang="en-US" sz="1200" b="1" dirty="0">
                <a:latin typeface="黑体" panose="02010609060101010101" pitchFamily="49" charset="-122"/>
              </a:rPr>
              <a:t>自適應性：</a:t>
            </a:r>
            <a:r>
              <a:rPr lang="zh-CN" altLang="en-US" sz="1200" dirty="0">
                <a:latin typeface="黑体" panose="02010609060101010101" pitchFamily="49" charset="-122"/>
              </a:rPr>
              <a:t>强化学习能够更好的适应情況变化和不确定性，因为它会持续地与环境互动，通過試錯來學習。規則沒考慮到的情況，可能已經被强化學習智能體在訓練過程中探索過。</a:t>
            </a:r>
            <a:endParaRPr lang="en-US" altLang="zh-CN" sz="1200" dirty="0">
              <a:latin typeface="黑体" panose="02010609060101010101" pitchFamily="49" charset="-122"/>
            </a:endParaRPr>
          </a:p>
          <a:p>
            <a:endParaRPr lang="zh-CN" altLang="en-US" dirty="0"/>
          </a:p>
        </p:txBody>
      </p:sp>
      <p:sp>
        <p:nvSpPr>
          <p:cNvPr id="4" name="灯片编号占位符 3">
            <a:extLst>
              <a:ext uri="{FF2B5EF4-FFF2-40B4-BE49-F238E27FC236}">
                <a16:creationId xmlns:a16="http://schemas.microsoft.com/office/drawing/2014/main" id="{C1BE74B3-E391-EFD8-8939-BA59178012B0}"/>
              </a:ext>
            </a:extLst>
          </p:cNvPr>
          <p:cNvSpPr>
            <a:spLocks noGrp="1"/>
          </p:cNvSpPr>
          <p:nvPr>
            <p:ph type="sldNum" sz="quarter" idx="5"/>
          </p:nvPr>
        </p:nvSpPr>
        <p:spPr/>
        <p:txBody>
          <a:bodyPr/>
          <a:lstStyle/>
          <a:p>
            <a:fld id="{B801F3BF-EE87-4F1D-B9F6-68A0219EA775}" type="slidenum">
              <a:rPr lang="zh-CN" altLang="en-US" smtClean="0"/>
              <a:t>29</a:t>
            </a:fld>
            <a:endParaRPr lang="zh-CN" altLang="en-US"/>
          </a:p>
        </p:txBody>
      </p:sp>
    </p:spTree>
    <p:extLst>
      <p:ext uri="{BB962C8B-B14F-4D97-AF65-F5344CB8AC3E}">
        <p14:creationId xmlns:p14="http://schemas.microsoft.com/office/powerpoint/2010/main" val="1794121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85A1A-A4E5-6191-48C3-038CEED5B0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8156683-C70D-2CFD-4EAB-838BAC3D726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CCB5A4E-D1A4-FF5F-CD18-B33748DB4988}"/>
              </a:ext>
            </a:extLst>
          </p:cNvPr>
          <p:cNvSpPr>
            <a:spLocks noGrp="1"/>
          </p:cNvSpPr>
          <p:nvPr>
            <p:ph type="body" idx="1"/>
          </p:nvPr>
        </p:nvSpPr>
        <p:spPr/>
        <p:txBody>
          <a:bodyPr/>
          <a:lstStyle/>
          <a:p>
            <a:pPr marL="0" indent="0">
              <a:lnSpc>
                <a:spcPct val="125000"/>
              </a:lnSpc>
              <a:spcAft>
                <a:spcPts val="0"/>
              </a:spcAft>
              <a:buFont typeface="Wingdings" panose="05000000000000000000" pitchFamily="2" charset="2"/>
              <a:buNone/>
            </a:pPr>
            <a:r>
              <a:rPr lang="zh-TW" altLang="en-US" sz="1200" dirty="0">
                <a:latin typeface="黑体" panose="02010609060101010101" pitchFamily="49" charset="-122"/>
              </a:rPr>
              <a:t>強化學習</a:t>
            </a:r>
            <a:r>
              <a:rPr lang="zh-CN" altLang="en-US" sz="1200" dirty="0">
                <a:latin typeface="黑体" panose="02010609060101010101" pitchFamily="49" charset="-122"/>
              </a:rPr>
              <a:t>的優點</a:t>
            </a:r>
            <a:r>
              <a:rPr lang="en-US" altLang="zh-TW" sz="1200" dirty="0">
                <a:latin typeface="黑体" panose="02010609060101010101" pitchFamily="49" charset="-122"/>
                <a:sym typeface="Wingdings" panose="05000000000000000000" pitchFamily="2" charset="2"/>
              </a:rPr>
              <a:t>: </a:t>
            </a:r>
            <a:r>
              <a:rPr lang="en-US" altLang="zh-TW" sz="1200" b="1" dirty="0">
                <a:latin typeface="黑体" panose="02010609060101010101" pitchFamily="49" charset="-122"/>
                <a:sym typeface="Wingdings" panose="05000000000000000000" pitchFamily="2" charset="2"/>
              </a:rPr>
              <a:t>(1)</a:t>
            </a:r>
            <a:r>
              <a:rPr lang="zh-CN" altLang="en-US" sz="1200" b="1" dirty="0">
                <a:latin typeface="黑体" panose="02010609060101010101" pitchFamily="49" charset="-122"/>
                <a:sym typeface="Wingdings" panose="05000000000000000000" pitchFamily="2" charset="2"/>
              </a:rPr>
              <a:t>自主性</a:t>
            </a:r>
            <a:r>
              <a:rPr lang="zh-CN" altLang="en-US" sz="1200" dirty="0">
                <a:latin typeface="黑体" panose="02010609060101010101" pitchFamily="49" charset="-122"/>
                <a:sym typeface="Wingdings" panose="05000000000000000000" pitchFamily="2" charset="2"/>
              </a:rPr>
              <a:t>：智能體根據環境反饋自動選擇動作</a:t>
            </a:r>
            <a:endParaRPr lang="en-US" altLang="zh-TW" sz="1200" dirty="0">
              <a:latin typeface="黑体" panose="02010609060101010101" pitchFamily="49" charset="-122"/>
            </a:endParaRPr>
          </a:p>
          <a:p>
            <a:pPr marL="0" indent="0">
              <a:lnSpc>
                <a:spcPct val="125000"/>
              </a:lnSpc>
              <a:spcAft>
                <a:spcPts val="0"/>
              </a:spcAft>
              <a:buFont typeface="Wingdings" panose="05000000000000000000" pitchFamily="2" charset="2"/>
              <a:buNone/>
            </a:pPr>
            <a:r>
              <a:rPr lang="en-US" altLang="zh-CN" sz="1200" b="1" dirty="0">
                <a:latin typeface="黑体" panose="02010609060101010101" pitchFamily="49" charset="-122"/>
              </a:rPr>
              <a:t>(2)</a:t>
            </a:r>
            <a:r>
              <a:rPr lang="zh-CN" altLang="en-US" sz="1200" b="1" dirty="0">
                <a:latin typeface="黑体" panose="02010609060101010101" pitchFamily="49" charset="-122"/>
              </a:rPr>
              <a:t>自適應性：</a:t>
            </a:r>
            <a:r>
              <a:rPr lang="zh-CN" altLang="en-US" sz="1200" dirty="0">
                <a:latin typeface="黑体" panose="02010609060101010101" pitchFamily="49" charset="-122"/>
              </a:rPr>
              <a:t>强化学习能够更好的适应情況变化和不确定性，因为它会持续地与环境互动，通過試錯來學習。規則沒考慮到的情況，可能已經被强化學習智能體在訓練過程中探索過。</a:t>
            </a:r>
            <a:endParaRPr lang="en-US" altLang="zh-CN" sz="1200" dirty="0">
              <a:latin typeface="黑体" panose="02010609060101010101" pitchFamily="49" charset="-122"/>
            </a:endParaRPr>
          </a:p>
          <a:p>
            <a:endParaRPr lang="zh-CN" altLang="en-US" dirty="0"/>
          </a:p>
        </p:txBody>
      </p:sp>
      <p:sp>
        <p:nvSpPr>
          <p:cNvPr id="4" name="灯片编号占位符 3">
            <a:extLst>
              <a:ext uri="{FF2B5EF4-FFF2-40B4-BE49-F238E27FC236}">
                <a16:creationId xmlns:a16="http://schemas.microsoft.com/office/drawing/2014/main" id="{92B116E1-0842-4B0D-F576-514B0867A6C6}"/>
              </a:ext>
            </a:extLst>
          </p:cNvPr>
          <p:cNvSpPr>
            <a:spLocks noGrp="1"/>
          </p:cNvSpPr>
          <p:nvPr>
            <p:ph type="sldNum" sz="quarter" idx="5"/>
          </p:nvPr>
        </p:nvSpPr>
        <p:spPr/>
        <p:txBody>
          <a:bodyPr/>
          <a:lstStyle/>
          <a:p>
            <a:fld id="{B801F3BF-EE87-4F1D-B9F6-68A0219EA775}" type="slidenum">
              <a:rPr lang="zh-CN" altLang="en-US" smtClean="0"/>
              <a:t>30</a:t>
            </a:fld>
            <a:endParaRPr lang="zh-CN" altLang="en-US"/>
          </a:p>
        </p:txBody>
      </p:sp>
    </p:spTree>
    <p:extLst>
      <p:ext uri="{BB962C8B-B14F-4D97-AF65-F5344CB8AC3E}">
        <p14:creationId xmlns:p14="http://schemas.microsoft.com/office/powerpoint/2010/main" val="387544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9372A-E322-D81E-8E17-D2AFC52653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88966B-ADE7-3778-4630-2A1871FC1C4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B5CA0B-7EB9-26F8-4874-638D7B20498F}"/>
              </a:ext>
            </a:extLst>
          </p:cNvPr>
          <p:cNvSpPr>
            <a:spLocks noGrp="1"/>
          </p:cNvSpPr>
          <p:nvPr>
            <p:ph type="body" idx="1"/>
          </p:nvPr>
        </p:nvSpPr>
        <p:spPr/>
        <p:txBody>
          <a:bodyPr/>
          <a:lstStyle/>
          <a:p>
            <a:r>
              <a:rPr lang="en-US" altLang="zh-CN" dirty="0"/>
              <a:t>Model-free</a:t>
            </a:r>
            <a:endParaRPr lang="zh-CN" altLang="en-US" dirty="0"/>
          </a:p>
        </p:txBody>
      </p:sp>
      <p:sp>
        <p:nvSpPr>
          <p:cNvPr id="4" name="灯片编号占位符 3">
            <a:extLst>
              <a:ext uri="{FF2B5EF4-FFF2-40B4-BE49-F238E27FC236}">
                <a16:creationId xmlns:a16="http://schemas.microsoft.com/office/drawing/2014/main" id="{B0B55768-558C-9987-B1B9-141714F1650C}"/>
              </a:ext>
            </a:extLst>
          </p:cNvPr>
          <p:cNvSpPr>
            <a:spLocks noGrp="1"/>
          </p:cNvSpPr>
          <p:nvPr>
            <p:ph type="sldNum" sz="quarter" idx="5"/>
          </p:nvPr>
        </p:nvSpPr>
        <p:spPr/>
        <p:txBody>
          <a:bodyPr/>
          <a:lstStyle/>
          <a:p>
            <a:fld id="{B801F3BF-EE87-4F1D-B9F6-68A0219EA775}" type="slidenum">
              <a:rPr lang="zh-CN" altLang="en-US" smtClean="0"/>
              <a:t>31</a:t>
            </a:fld>
            <a:endParaRPr lang="zh-CN" altLang="en-US"/>
          </a:p>
        </p:txBody>
      </p:sp>
    </p:spTree>
    <p:extLst>
      <p:ext uri="{BB962C8B-B14F-4D97-AF65-F5344CB8AC3E}">
        <p14:creationId xmlns:p14="http://schemas.microsoft.com/office/powerpoint/2010/main" val="3395236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B3321-106B-41BA-C173-08D031898D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295B02-3F47-DFC8-CB98-1853AE17059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77EA21-CB55-9BE3-D073-06C9A0C58752}"/>
              </a:ext>
            </a:extLst>
          </p:cNvPr>
          <p:cNvSpPr>
            <a:spLocks noGrp="1"/>
          </p:cNvSpPr>
          <p:nvPr>
            <p:ph type="body" idx="1"/>
          </p:nvPr>
        </p:nvSpPr>
        <p:spPr/>
        <p:txBody>
          <a:bodyPr/>
          <a:lstStyle/>
          <a:p>
            <a:r>
              <a:rPr lang="en-US" altLang="zh-CN" dirty="0"/>
              <a:t>Model-free</a:t>
            </a:r>
            <a:endParaRPr lang="zh-CN" altLang="en-US" dirty="0"/>
          </a:p>
        </p:txBody>
      </p:sp>
      <p:sp>
        <p:nvSpPr>
          <p:cNvPr id="4" name="灯片编号占位符 3">
            <a:extLst>
              <a:ext uri="{FF2B5EF4-FFF2-40B4-BE49-F238E27FC236}">
                <a16:creationId xmlns:a16="http://schemas.microsoft.com/office/drawing/2014/main" id="{6ADD44EF-272A-7012-55CF-B3E91B9FF133}"/>
              </a:ext>
            </a:extLst>
          </p:cNvPr>
          <p:cNvSpPr>
            <a:spLocks noGrp="1"/>
          </p:cNvSpPr>
          <p:nvPr>
            <p:ph type="sldNum" sz="quarter" idx="5"/>
          </p:nvPr>
        </p:nvSpPr>
        <p:spPr/>
        <p:txBody>
          <a:bodyPr/>
          <a:lstStyle/>
          <a:p>
            <a:fld id="{B801F3BF-EE87-4F1D-B9F6-68A0219EA775}" type="slidenum">
              <a:rPr lang="zh-CN" altLang="en-US" smtClean="0"/>
              <a:t>4</a:t>
            </a:fld>
            <a:endParaRPr lang="zh-CN" altLang="en-US"/>
          </a:p>
        </p:txBody>
      </p:sp>
    </p:spTree>
    <p:extLst>
      <p:ext uri="{BB962C8B-B14F-4D97-AF65-F5344CB8AC3E}">
        <p14:creationId xmlns:p14="http://schemas.microsoft.com/office/powerpoint/2010/main" val="3029338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0BC45-6E12-49E5-592A-72D1A9519F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798D18-2F38-145B-25E9-55A85B1976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BE0186-5B85-F531-E946-4E7C35E83062}"/>
              </a:ext>
            </a:extLst>
          </p:cNvPr>
          <p:cNvSpPr>
            <a:spLocks noGrp="1"/>
          </p:cNvSpPr>
          <p:nvPr>
            <p:ph type="body" idx="1"/>
          </p:nvPr>
        </p:nvSpPr>
        <p:spPr/>
        <p:txBody>
          <a:bodyPr/>
          <a:lstStyle/>
          <a:p>
            <a:r>
              <a:rPr lang="en-US" altLang="zh-CN" dirty="0"/>
              <a:t>Model-free</a:t>
            </a:r>
            <a:endParaRPr lang="zh-CN" altLang="en-US" dirty="0"/>
          </a:p>
        </p:txBody>
      </p:sp>
      <p:sp>
        <p:nvSpPr>
          <p:cNvPr id="4" name="灯片编号占位符 3">
            <a:extLst>
              <a:ext uri="{FF2B5EF4-FFF2-40B4-BE49-F238E27FC236}">
                <a16:creationId xmlns:a16="http://schemas.microsoft.com/office/drawing/2014/main" id="{4E3E0B3B-B4B0-560F-AD7F-CA2720A27FF4}"/>
              </a:ext>
            </a:extLst>
          </p:cNvPr>
          <p:cNvSpPr>
            <a:spLocks noGrp="1"/>
          </p:cNvSpPr>
          <p:nvPr>
            <p:ph type="sldNum" sz="quarter" idx="5"/>
          </p:nvPr>
        </p:nvSpPr>
        <p:spPr/>
        <p:txBody>
          <a:bodyPr/>
          <a:lstStyle/>
          <a:p>
            <a:fld id="{B801F3BF-EE87-4F1D-B9F6-68A0219EA775}" type="slidenum">
              <a:rPr lang="zh-CN" altLang="en-US" smtClean="0"/>
              <a:t>32</a:t>
            </a:fld>
            <a:endParaRPr lang="zh-CN" altLang="en-US"/>
          </a:p>
        </p:txBody>
      </p:sp>
    </p:spTree>
    <p:extLst>
      <p:ext uri="{BB962C8B-B14F-4D97-AF65-F5344CB8AC3E}">
        <p14:creationId xmlns:p14="http://schemas.microsoft.com/office/powerpoint/2010/main" val="4640890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133AF-8166-4B31-17E1-268979CD67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EE9EBA-402A-A3CC-B23F-186986ADB1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3B7A1C-7716-58B4-A800-E1F6B99D782F}"/>
              </a:ext>
            </a:extLst>
          </p:cNvPr>
          <p:cNvSpPr>
            <a:spLocks noGrp="1"/>
          </p:cNvSpPr>
          <p:nvPr>
            <p:ph type="body" idx="1"/>
          </p:nvPr>
        </p:nvSpPr>
        <p:spPr/>
        <p:txBody>
          <a:bodyPr/>
          <a:lstStyle/>
          <a:p>
            <a:r>
              <a:rPr lang="en-US" altLang="zh-CN" dirty="0"/>
              <a:t>Model-free</a:t>
            </a:r>
            <a:endParaRPr lang="zh-CN" altLang="en-US" dirty="0"/>
          </a:p>
        </p:txBody>
      </p:sp>
      <p:sp>
        <p:nvSpPr>
          <p:cNvPr id="4" name="灯片编号占位符 3">
            <a:extLst>
              <a:ext uri="{FF2B5EF4-FFF2-40B4-BE49-F238E27FC236}">
                <a16:creationId xmlns:a16="http://schemas.microsoft.com/office/drawing/2014/main" id="{71A9C9A2-4DE0-F7A7-D0A1-DA8C1C9DB8ED}"/>
              </a:ext>
            </a:extLst>
          </p:cNvPr>
          <p:cNvSpPr>
            <a:spLocks noGrp="1"/>
          </p:cNvSpPr>
          <p:nvPr>
            <p:ph type="sldNum" sz="quarter" idx="5"/>
          </p:nvPr>
        </p:nvSpPr>
        <p:spPr/>
        <p:txBody>
          <a:bodyPr/>
          <a:lstStyle/>
          <a:p>
            <a:fld id="{B801F3BF-EE87-4F1D-B9F6-68A0219EA775}" type="slidenum">
              <a:rPr lang="zh-CN" altLang="en-US" smtClean="0"/>
              <a:t>33</a:t>
            </a:fld>
            <a:endParaRPr lang="zh-CN" altLang="en-US"/>
          </a:p>
        </p:txBody>
      </p:sp>
    </p:spTree>
    <p:extLst>
      <p:ext uri="{BB962C8B-B14F-4D97-AF65-F5344CB8AC3E}">
        <p14:creationId xmlns:p14="http://schemas.microsoft.com/office/powerpoint/2010/main" val="844378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5180E-FF73-BC2B-C407-49274DC50A9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4D34B46-347A-6EDF-6942-B63EA9A1141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1FD4B54-A097-F475-7374-C329A67F9525}"/>
              </a:ext>
            </a:extLst>
          </p:cNvPr>
          <p:cNvSpPr>
            <a:spLocks noGrp="1"/>
          </p:cNvSpPr>
          <p:nvPr>
            <p:ph type="body" idx="1"/>
          </p:nvPr>
        </p:nvSpPr>
        <p:spPr/>
        <p:txBody>
          <a:bodyPr/>
          <a:lstStyle/>
          <a:p>
            <a:pPr>
              <a:lnSpc>
                <a:spcPct val="125000"/>
              </a:lnSpc>
            </a:pPr>
            <a:endParaRPr lang="en-US" altLang="zh-CN" sz="1600" dirty="0">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DFE4939F-DA93-FE41-6749-DE090B5105DC}"/>
              </a:ext>
            </a:extLst>
          </p:cNvPr>
          <p:cNvSpPr>
            <a:spLocks noGrp="1"/>
          </p:cNvSpPr>
          <p:nvPr>
            <p:ph type="sldNum" sz="quarter" idx="5"/>
          </p:nvPr>
        </p:nvSpPr>
        <p:spPr/>
        <p:txBody>
          <a:bodyPr/>
          <a:lstStyle/>
          <a:p>
            <a:fld id="{B801F3BF-EE87-4F1D-B9F6-68A0219EA775}" type="slidenum">
              <a:rPr lang="zh-CN" altLang="en-US" smtClean="0"/>
              <a:t>34</a:t>
            </a:fld>
            <a:endParaRPr lang="zh-CN" altLang="en-US"/>
          </a:p>
        </p:txBody>
      </p:sp>
    </p:spTree>
    <p:extLst>
      <p:ext uri="{BB962C8B-B14F-4D97-AF65-F5344CB8AC3E}">
        <p14:creationId xmlns:p14="http://schemas.microsoft.com/office/powerpoint/2010/main" val="717765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8B721-40EF-554E-7783-49E03106CFC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5EBF29-241F-9DE8-3B0F-566A058C4D8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4612C1D-4086-6784-E08E-DBE20FA5D47E}"/>
              </a:ext>
            </a:extLst>
          </p:cNvPr>
          <p:cNvSpPr>
            <a:spLocks noGrp="1"/>
          </p:cNvSpPr>
          <p:nvPr>
            <p:ph type="body" idx="1"/>
          </p:nvPr>
        </p:nvSpPr>
        <p:spPr/>
        <p:txBody>
          <a:bodyPr/>
          <a:lstStyle/>
          <a:p>
            <a:pPr>
              <a:lnSpc>
                <a:spcPct val="125000"/>
              </a:lnSpc>
            </a:pPr>
            <a:r>
              <a:rPr lang="zh-CN" altLang="en-US" dirty="0"/>
              <a:t>和动态规划的相似之处在于根据贝尔曼方程的思想，利用后续状态的价值估计来更新当前状态的价值估计</a:t>
            </a:r>
            <a:endParaRPr lang="en-US" altLang="zh-CN" sz="1600" dirty="0">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C5ACB3C4-1222-E3E4-659F-5A56297BF281}"/>
              </a:ext>
            </a:extLst>
          </p:cNvPr>
          <p:cNvSpPr>
            <a:spLocks noGrp="1"/>
          </p:cNvSpPr>
          <p:nvPr>
            <p:ph type="sldNum" sz="quarter" idx="5"/>
          </p:nvPr>
        </p:nvSpPr>
        <p:spPr/>
        <p:txBody>
          <a:bodyPr/>
          <a:lstStyle/>
          <a:p>
            <a:fld id="{B801F3BF-EE87-4F1D-B9F6-68A0219EA775}" type="slidenum">
              <a:rPr lang="zh-CN" altLang="en-US" smtClean="0"/>
              <a:t>35</a:t>
            </a:fld>
            <a:endParaRPr lang="zh-CN" altLang="en-US"/>
          </a:p>
        </p:txBody>
      </p:sp>
    </p:spTree>
    <p:extLst>
      <p:ext uri="{BB962C8B-B14F-4D97-AF65-F5344CB8AC3E}">
        <p14:creationId xmlns:p14="http://schemas.microsoft.com/office/powerpoint/2010/main" val="2866021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63ADA-7585-6B8F-DB49-0160EB6514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827049-5F30-F3A4-3180-8E123B2F9D7E}"/>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C3BA4EE2-7A80-8341-94C6-126CB7B9AF3F}"/>
              </a:ext>
            </a:extLst>
          </p:cNvPr>
          <p:cNvSpPr>
            <a:spLocks noGrp="1"/>
          </p:cNvSpPr>
          <p:nvPr>
            <p:ph type="body" idx="3"/>
          </p:nvPr>
        </p:nvSpPr>
        <p:spPr/>
        <p:txBody>
          <a:bodyPr/>
          <a:lstStyle/>
          <a:p>
            <a:r>
              <a:rPr lang="zh-CN" altLang="en-US" dirty="0"/>
              <a:t>环境安装</a:t>
            </a:r>
            <a:r>
              <a:rPr lang="en-US" altLang="zh-CN" dirty="0"/>
              <a:t>+</a:t>
            </a:r>
          </a:p>
        </p:txBody>
      </p:sp>
    </p:spTree>
    <p:extLst>
      <p:ext uri="{BB962C8B-B14F-4D97-AF65-F5344CB8AC3E}">
        <p14:creationId xmlns:p14="http://schemas.microsoft.com/office/powerpoint/2010/main" val="19256815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82D0E-ADF3-B6F3-5EA1-82F2CE1D99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346582-C9BB-528B-2ED6-CBAB46CB689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2AE1423-C92F-8AC1-3987-E2A306CCF094}"/>
              </a:ext>
            </a:extLst>
          </p:cNvPr>
          <p:cNvSpPr>
            <a:spLocks noGrp="1"/>
          </p:cNvSpPr>
          <p:nvPr>
            <p:ph type="body" idx="1"/>
          </p:nvPr>
        </p:nvSpPr>
        <p:spPr/>
        <p:txBody>
          <a:bodyPr/>
          <a:lstStyle/>
          <a:p>
            <a:r>
              <a:rPr lang="zh-CN" altLang="en-US" dirty="0"/>
              <a:t>表格的</a:t>
            </a:r>
            <a:r>
              <a:rPr lang="en-US" altLang="zh-CN" dirty="0"/>
              <a:t>Q-learning</a:t>
            </a:r>
            <a:r>
              <a:rPr lang="zh-CN" altLang="en-US" dirty="0"/>
              <a:t>扩展一下讲清楚 举个例子</a:t>
            </a:r>
            <a:endParaRPr lang="en-US" altLang="zh-CN" dirty="0"/>
          </a:p>
          <a:p>
            <a:r>
              <a:rPr lang="zh-CN" altLang="en-US" sz="1200" b="0" i="0" kern="1200" dirty="0">
                <a:solidFill>
                  <a:schemeClr val="tx1"/>
                </a:solidFill>
                <a:effectLst/>
                <a:latin typeface="+mn-lt"/>
                <a:ea typeface="+mn-ea"/>
                <a:cs typeface="+mn-cs"/>
              </a:rPr>
              <a:t>某些状态动作对永远没有在序列中出现，以至于无法对其动作价值进行估计</a:t>
            </a:r>
            <a:endParaRPr lang="zh-CN" altLang="en-US" dirty="0"/>
          </a:p>
        </p:txBody>
      </p:sp>
      <p:sp>
        <p:nvSpPr>
          <p:cNvPr id="4" name="灯片编号占位符 3">
            <a:extLst>
              <a:ext uri="{FF2B5EF4-FFF2-40B4-BE49-F238E27FC236}">
                <a16:creationId xmlns:a16="http://schemas.microsoft.com/office/drawing/2014/main" id="{C69161C4-3056-8592-B074-45A01E7858D9}"/>
              </a:ext>
            </a:extLst>
          </p:cNvPr>
          <p:cNvSpPr>
            <a:spLocks noGrp="1"/>
          </p:cNvSpPr>
          <p:nvPr>
            <p:ph type="sldNum" sz="quarter" idx="5"/>
          </p:nvPr>
        </p:nvSpPr>
        <p:spPr/>
        <p:txBody>
          <a:bodyPr/>
          <a:lstStyle/>
          <a:p>
            <a:fld id="{B801F3BF-EE87-4F1D-B9F6-68A0219EA775}" type="slidenum">
              <a:rPr lang="zh-CN" altLang="en-US" smtClean="0"/>
              <a:t>37</a:t>
            </a:fld>
            <a:endParaRPr lang="zh-CN" altLang="en-US"/>
          </a:p>
        </p:txBody>
      </p:sp>
    </p:spTree>
    <p:extLst>
      <p:ext uri="{BB962C8B-B14F-4D97-AF65-F5344CB8AC3E}">
        <p14:creationId xmlns:p14="http://schemas.microsoft.com/office/powerpoint/2010/main" val="786207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CD28F-573F-B464-D460-DBF49D5F0E3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AB3E84-6C14-2670-2F3D-416AA5DC20A8}"/>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605C45B9-3A07-26B1-BF69-6592860B96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zh-CN" altLang="en-US" sz="1200" b="1" i="1">
                        <a:latin typeface="Cambria Math" panose="02040503050406030204" pitchFamily="18" charset="0"/>
                        <a:ea typeface="黑体" panose="02010609060101010101" pitchFamily="49" charset="-122"/>
                      </a:rPr>
                      <m:t>𝜺</m:t>
                    </m:r>
                  </m:oMath>
                </a14:m>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一般代表探索率，是一個比較小的，介於</a:t>
                </a:r>
                <a:r>
                  <a:rPr lang="en-US" altLang="zh-CN" sz="1200" dirty="0">
                    <a:latin typeface="黑体" panose="02010609060101010101" pitchFamily="49" charset="-122"/>
                    <a:ea typeface="黑体" panose="02010609060101010101" pitchFamily="49" charset="-122"/>
                  </a:rPr>
                  <a:t>0</a:t>
                </a:r>
                <a:r>
                  <a:rPr lang="zh-CN" altLang="en-US" sz="1200" dirty="0">
                    <a:latin typeface="黑体" panose="02010609060101010101" pitchFamily="49" charset="-122"/>
                    <a:ea typeface="黑体" panose="02010609060101010101" pitchFamily="49" charset="-122"/>
                  </a:rPr>
                  <a:t>到</a:t>
                </a:r>
                <a:r>
                  <a:rPr lang="en-US" altLang="zh-CN" sz="1200" dirty="0">
                    <a:latin typeface="黑体" panose="02010609060101010101" pitchFamily="49" charset="-122"/>
                    <a:ea typeface="黑体" panose="02010609060101010101" pitchFamily="49" charset="-122"/>
                  </a:rPr>
                  <a:t>1</a:t>
                </a:r>
                <a:r>
                  <a:rPr lang="zh-CN" altLang="en-US" sz="1200" dirty="0">
                    <a:latin typeface="黑体" panose="02010609060101010101" pitchFamily="49" charset="-122"/>
                    <a:ea typeface="黑体" panose="02010609060101010101" pitchFamily="49" charset="-122"/>
                  </a:rPr>
                  <a:t>的值</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比如</a:t>
                </a:r>
                <a:r>
                  <a:rPr lang="en-US" altLang="zh-CN" sz="1200" dirty="0">
                    <a:latin typeface="黑体" panose="02010609060101010101" pitchFamily="49" charset="-122"/>
                    <a:ea typeface="黑体" panose="02010609060101010101" pitchFamily="49" charset="-122"/>
                  </a:rPr>
                  <a:t>0.1)</a:t>
                </a:r>
              </a:p>
              <a:p>
                <a:endParaRPr lang="zh-CN" altLang="en-US" dirty="0"/>
              </a:p>
            </p:txBody>
          </p:sp>
        </mc:Choice>
        <mc:Fallback xmlns="">
          <p:sp>
            <p:nvSpPr>
              <p:cNvPr id="3" name="备注占位符 2">
                <a:extLst>
                  <a:ext uri="{FF2B5EF4-FFF2-40B4-BE49-F238E27FC236}">
                    <a16:creationId xmlns:a16="http://schemas.microsoft.com/office/drawing/2014/main" id="{605C45B9-3A07-26B1-BF69-6592860B96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a:latin typeface="Cambria Math" panose="02040503050406030204" pitchFamily="18" charset="0"/>
                    <a:ea typeface="黑体" panose="02010609060101010101" pitchFamily="49" charset="-122"/>
                  </a:rPr>
                  <a:t>𝜺</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一般代表探索率，是一個比較小的，介於</a:t>
                </a:r>
                <a:r>
                  <a:rPr lang="en-US" altLang="zh-CN" sz="1200" dirty="0">
                    <a:latin typeface="黑体" panose="02010609060101010101" pitchFamily="49" charset="-122"/>
                    <a:ea typeface="黑体" panose="02010609060101010101" pitchFamily="49" charset="-122"/>
                  </a:rPr>
                  <a:t>0</a:t>
                </a:r>
                <a:r>
                  <a:rPr lang="zh-CN" altLang="en-US" sz="1200" dirty="0">
                    <a:latin typeface="黑体" panose="02010609060101010101" pitchFamily="49" charset="-122"/>
                    <a:ea typeface="黑体" panose="02010609060101010101" pitchFamily="49" charset="-122"/>
                  </a:rPr>
                  <a:t>到</a:t>
                </a:r>
                <a:r>
                  <a:rPr lang="en-US" altLang="zh-CN" sz="1200" dirty="0">
                    <a:latin typeface="黑体" panose="02010609060101010101" pitchFamily="49" charset="-122"/>
                    <a:ea typeface="黑体" panose="02010609060101010101" pitchFamily="49" charset="-122"/>
                  </a:rPr>
                  <a:t>1</a:t>
                </a:r>
                <a:r>
                  <a:rPr lang="zh-CN" altLang="en-US" sz="1200" dirty="0">
                    <a:latin typeface="黑体" panose="02010609060101010101" pitchFamily="49" charset="-122"/>
                    <a:ea typeface="黑体" panose="02010609060101010101" pitchFamily="49" charset="-122"/>
                  </a:rPr>
                  <a:t>的值</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比如</a:t>
                </a:r>
                <a:r>
                  <a:rPr lang="en-US" altLang="zh-CN" sz="1200" dirty="0">
                    <a:latin typeface="黑体" panose="02010609060101010101" pitchFamily="49" charset="-122"/>
                    <a:ea typeface="黑体" panose="02010609060101010101" pitchFamily="49" charset="-122"/>
                  </a:rPr>
                  <a:t>0.1)</a:t>
                </a:r>
              </a:p>
              <a:p>
                <a:endParaRPr lang="zh-CN" altLang="en-US" dirty="0"/>
              </a:p>
            </p:txBody>
          </p:sp>
        </mc:Fallback>
      </mc:AlternateContent>
      <p:sp>
        <p:nvSpPr>
          <p:cNvPr id="4" name="灯片编号占位符 3">
            <a:extLst>
              <a:ext uri="{FF2B5EF4-FFF2-40B4-BE49-F238E27FC236}">
                <a16:creationId xmlns:a16="http://schemas.microsoft.com/office/drawing/2014/main" id="{F9954B19-3BE4-DE5B-460C-2E53BC88A809}"/>
              </a:ext>
            </a:extLst>
          </p:cNvPr>
          <p:cNvSpPr>
            <a:spLocks noGrp="1"/>
          </p:cNvSpPr>
          <p:nvPr>
            <p:ph type="sldNum" sz="quarter" idx="5"/>
          </p:nvPr>
        </p:nvSpPr>
        <p:spPr/>
        <p:txBody>
          <a:bodyPr/>
          <a:lstStyle/>
          <a:p>
            <a:fld id="{B801F3BF-EE87-4F1D-B9F6-68A0219EA775}" type="slidenum">
              <a:rPr lang="zh-CN" altLang="en-US" smtClean="0"/>
              <a:t>38</a:t>
            </a:fld>
            <a:endParaRPr lang="zh-CN" altLang="en-US"/>
          </a:p>
        </p:txBody>
      </p:sp>
    </p:spTree>
    <p:extLst>
      <p:ext uri="{BB962C8B-B14F-4D97-AF65-F5344CB8AC3E}">
        <p14:creationId xmlns:p14="http://schemas.microsoft.com/office/powerpoint/2010/main" val="21021374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88024-D5A6-584D-3D33-0404BB10CA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D94B7A0-137C-9726-11ED-A1BDA86C4A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A2F8368-D26A-DC42-FD16-9A23D00ED261}"/>
              </a:ext>
            </a:extLst>
          </p:cNvPr>
          <p:cNvSpPr>
            <a:spLocks noGrp="1"/>
          </p:cNvSpPr>
          <p:nvPr>
            <p:ph type="body" idx="1"/>
          </p:nvPr>
        </p:nvSpPr>
        <p:spPr/>
        <p:txBody>
          <a:bodyPr/>
          <a:lstStyle/>
          <a:p>
            <a:pPr>
              <a:lnSpc>
                <a:spcPct val="125000"/>
              </a:lnSpc>
            </a:pPr>
            <a:r>
              <a:rPr lang="zh-CN" altLang="en-US" sz="1200" dirty="0">
                <a:latin typeface="黑体" panose="02010609060101010101" pitchFamily="49" charset="-122"/>
                <a:ea typeface="黑体" panose="02010609060101010101" pitchFamily="49" charset="-122"/>
              </a:rPr>
              <a:t>訓練結束時“</a:t>
            </a:r>
            <a:r>
              <a:rPr lang="en-US" altLang="zh-CN" sz="1200" dirty="0">
                <a:latin typeface="黑体" panose="02010609060101010101" pitchFamily="49" charset="-122"/>
                <a:ea typeface="黑体" panose="02010609060101010101" pitchFamily="49" charset="-122"/>
              </a:rPr>
              <a:t>epsilon</a:t>
            </a:r>
            <a:r>
              <a:rPr lang="zh-CN" altLang="en-US" sz="1200" dirty="0">
                <a:latin typeface="黑体" panose="02010609060101010101" pitchFamily="49" charset="-122"/>
                <a:ea typeface="黑体" panose="02010609060101010101" pitchFamily="49" charset="-122"/>
              </a:rPr>
              <a:t>”會降至一個很小的值，如“</a:t>
            </a:r>
            <a:r>
              <a:rPr lang="en-US" altLang="zh-CN" sz="1200" dirty="0" err="1">
                <a:latin typeface="黑体" panose="02010609060101010101" pitchFamily="49" charset="-122"/>
                <a:ea typeface="黑体" panose="02010609060101010101" pitchFamily="49" charset="-122"/>
              </a:rPr>
              <a:t>final_temperature</a:t>
            </a:r>
            <a:r>
              <a:rPr lang="en-US" altLang="zh-CN" sz="1200" dirty="0">
                <a:latin typeface="黑体" panose="02010609060101010101" pitchFamily="49" charset="-122"/>
                <a:ea typeface="黑体" panose="02010609060101010101" pitchFamily="49" charset="-122"/>
              </a:rPr>
              <a:t>”= 0.05.</a:t>
            </a:r>
          </a:p>
        </p:txBody>
      </p:sp>
      <p:sp>
        <p:nvSpPr>
          <p:cNvPr id="4" name="灯片编号占位符 3">
            <a:extLst>
              <a:ext uri="{FF2B5EF4-FFF2-40B4-BE49-F238E27FC236}">
                <a16:creationId xmlns:a16="http://schemas.microsoft.com/office/drawing/2014/main" id="{9952BEA1-930C-5313-7627-C60C2FFF5BF8}"/>
              </a:ext>
            </a:extLst>
          </p:cNvPr>
          <p:cNvSpPr>
            <a:spLocks noGrp="1"/>
          </p:cNvSpPr>
          <p:nvPr>
            <p:ph type="sldNum" sz="quarter" idx="5"/>
          </p:nvPr>
        </p:nvSpPr>
        <p:spPr/>
        <p:txBody>
          <a:bodyPr/>
          <a:lstStyle/>
          <a:p>
            <a:fld id="{B801F3BF-EE87-4F1D-B9F6-68A0219EA775}" type="slidenum">
              <a:rPr lang="zh-CN" altLang="en-US" smtClean="0"/>
              <a:t>39</a:t>
            </a:fld>
            <a:endParaRPr lang="zh-CN" altLang="en-US"/>
          </a:p>
        </p:txBody>
      </p:sp>
    </p:spTree>
    <p:extLst>
      <p:ext uri="{BB962C8B-B14F-4D97-AF65-F5344CB8AC3E}">
        <p14:creationId xmlns:p14="http://schemas.microsoft.com/office/powerpoint/2010/main" val="15052935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9E33D-EA1F-C250-03C5-68BFC3F40EF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1F4AC10-5A1D-63CA-E5FC-4562B36E1D1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CA1494-6253-4E5B-9A7F-38E77BF693B5}"/>
              </a:ext>
            </a:extLst>
          </p:cNvPr>
          <p:cNvSpPr>
            <a:spLocks noGrp="1"/>
          </p:cNvSpPr>
          <p:nvPr>
            <p:ph type="body" idx="1"/>
          </p:nvPr>
        </p:nvSpPr>
        <p:spPr/>
        <p:txBody>
          <a:bodyPr/>
          <a:lstStyle/>
          <a:p>
            <a:r>
              <a:rPr lang="zh-CN" altLang="en-US" dirty="0"/>
              <a:t>表格的</a:t>
            </a:r>
            <a:r>
              <a:rPr lang="en-US" altLang="zh-CN" dirty="0"/>
              <a:t>Q-learning</a:t>
            </a:r>
            <a:r>
              <a:rPr lang="zh-CN" altLang="en-US" dirty="0"/>
              <a:t>扩展一下讲清楚 举个例子</a:t>
            </a:r>
          </a:p>
        </p:txBody>
      </p:sp>
      <p:sp>
        <p:nvSpPr>
          <p:cNvPr id="4" name="灯片编号占位符 3">
            <a:extLst>
              <a:ext uri="{FF2B5EF4-FFF2-40B4-BE49-F238E27FC236}">
                <a16:creationId xmlns:a16="http://schemas.microsoft.com/office/drawing/2014/main" id="{48916916-CACB-3C0A-7475-0D2C62E80D65}"/>
              </a:ext>
            </a:extLst>
          </p:cNvPr>
          <p:cNvSpPr>
            <a:spLocks noGrp="1"/>
          </p:cNvSpPr>
          <p:nvPr>
            <p:ph type="sldNum" sz="quarter" idx="5"/>
          </p:nvPr>
        </p:nvSpPr>
        <p:spPr/>
        <p:txBody>
          <a:bodyPr/>
          <a:lstStyle/>
          <a:p>
            <a:fld id="{B801F3BF-EE87-4F1D-B9F6-68A0219EA775}" type="slidenum">
              <a:rPr lang="zh-CN" altLang="en-US" smtClean="0"/>
              <a:t>40</a:t>
            </a:fld>
            <a:endParaRPr lang="zh-CN" altLang="en-US"/>
          </a:p>
        </p:txBody>
      </p:sp>
    </p:spTree>
    <p:extLst>
      <p:ext uri="{BB962C8B-B14F-4D97-AF65-F5344CB8AC3E}">
        <p14:creationId xmlns:p14="http://schemas.microsoft.com/office/powerpoint/2010/main" val="990150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A6D78-4DF1-C049-1950-595A4116BD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BCC0F86-78B2-D043-D348-91BE82D9225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B1231A-E668-340D-31A7-6FDA1987840F}"/>
              </a:ext>
            </a:extLst>
          </p:cNvPr>
          <p:cNvSpPr>
            <a:spLocks noGrp="1"/>
          </p:cNvSpPr>
          <p:nvPr>
            <p:ph type="body" idx="1"/>
          </p:nvPr>
        </p:nvSpPr>
        <p:spPr/>
        <p:txBody>
          <a:bodyPr/>
          <a:lstStyle/>
          <a:p>
            <a:r>
              <a:rPr lang="zh-CN" altLang="en-US" dirty="0"/>
              <a:t>表格的</a:t>
            </a:r>
            <a:r>
              <a:rPr lang="en-US" altLang="zh-CN" dirty="0"/>
              <a:t>Q-learning</a:t>
            </a:r>
            <a:r>
              <a:rPr lang="zh-CN" altLang="en-US" dirty="0"/>
              <a:t>扩展一下讲清楚 举个例子</a:t>
            </a:r>
          </a:p>
        </p:txBody>
      </p:sp>
      <p:sp>
        <p:nvSpPr>
          <p:cNvPr id="4" name="灯片编号占位符 3">
            <a:extLst>
              <a:ext uri="{FF2B5EF4-FFF2-40B4-BE49-F238E27FC236}">
                <a16:creationId xmlns:a16="http://schemas.microsoft.com/office/drawing/2014/main" id="{0E9CC2B9-8C3E-55EB-952A-3319346E7C9C}"/>
              </a:ext>
            </a:extLst>
          </p:cNvPr>
          <p:cNvSpPr>
            <a:spLocks noGrp="1"/>
          </p:cNvSpPr>
          <p:nvPr>
            <p:ph type="sldNum" sz="quarter" idx="5"/>
          </p:nvPr>
        </p:nvSpPr>
        <p:spPr/>
        <p:txBody>
          <a:bodyPr/>
          <a:lstStyle/>
          <a:p>
            <a:fld id="{B801F3BF-EE87-4F1D-B9F6-68A0219EA775}" type="slidenum">
              <a:rPr lang="zh-CN" altLang="en-US" smtClean="0"/>
              <a:t>41</a:t>
            </a:fld>
            <a:endParaRPr lang="zh-CN" altLang="en-US"/>
          </a:p>
        </p:txBody>
      </p:sp>
    </p:spTree>
    <p:extLst>
      <p:ext uri="{BB962C8B-B14F-4D97-AF65-F5344CB8AC3E}">
        <p14:creationId xmlns:p14="http://schemas.microsoft.com/office/powerpoint/2010/main" val="1020057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FC13D-A3F4-8C4B-26D6-F5633032C6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A8A9897-C54D-17D8-659C-8E41E652ED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05073F-211E-399B-C678-E186B62A6CDB}"/>
              </a:ext>
            </a:extLst>
          </p:cNvPr>
          <p:cNvSpPr>
            <a:spLocks noGrp="1"/>
          </p:cNvSpPr>
          <p:nvPr>
            <p:ph type="body" idx="1"/>
          </p:nvPr>
        </p:nvSpPr>
        <p:spPr/>
        <p:txBody>
          <a:bodyPr/>
          <a:lstStyle/>
          <a:p>
            <a:r>
              <a:rPr lang="en-US" altLang="zh-CN" dirty="0"/>
              <a:t>Model-free</a:t>
            </a:r>
            <a:endParaRPr lang="zh-CN" altLang="en-US" dirty="0"/>
          </a:p>
        </p:txBody>
      </p:sp>
      <p:sp>
        <p:nvSpPr>
          <p:cNvPr id="4" name="灯片编号占位符 3">
            <a:extLst>
              <a:ext uri="{FF2B5EF4-FFF2-40B4-BE49-F238E27FC236}">
                <a16:creationId xmlns:a16="http://schemas.microsoft.com/office/drawing/2014/main" id="{D7A12B21-5836-23E6-5CDC-E86C17A40FC6}"/>
              </a:ext>
            </a:extLst>
          </p:cNvPr>
          <p:cNvSpPr>
            <a:spLocks noGrp="1"/>
          </p:cNvSpPr>
          <p:nvPr>
            <p:ph type="sldNum" sz="quarter" idx="5"/>
          </p:nvPr>
        </p:nvSpPr>
        <p:spPr/>
        <p:txBody>
          <a:bodyPr/>
          <a:lstStyle/>
          <a:p>
            <a:fld id="{B801F3BF-EE87-4F1D-B9F6-68A0219EA775}" type="slidenum">
              <a:rPr lang="zh-CN" altLang="en-US" smtClean="0"/>
              <a:t>5</a:t>
            </a:fld>
            <a:endParaRPr lang="zh-CN" altLang="en-US"/>
          </a:p>
        </p:txBody>
      </p:sp>
    </p:spTree>
    <p:extLst>
      <p:ext uri="{BB962C8B-B14F-4D97-AF65-F5344CB8AC3E}">
        <p14:creationId xmlns:p14="http://schemas.microsoft.com/office/powerpoint/2010/main" val="29194613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0F1E7-8C8B-8D4A-0F78-B60741AED0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3AFFEF-7DD4-7C83-B8EE-089588EB108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086E85D-6231-8AB8-0321-37E8698C88B0}"/>
              </a:ext>
            </a:extLst>
          </p:cNvPr>
          <p:cNvSpPr>
            <a:spLocks noGrp="1"/>
          </p:cNvSpPr>
          <p:nvPr>
            <p:ph type="body" idx="1"/>
          </p:nvPr>
        </p:nvSpPr>
        <p:spPr/>
        <p:txBody>
          <a:bodyPr/>
          <a:lstStyle/>
          <a:p>
            <a:r>
              <a:rPr lang="zh-CN" altLang="en-US" dirty="0"/>
              <a:t>表格的</a:t>
            </a:r>
            <a:r>
              <a:rPr lang="en-US" altLang="zh-CN" dirty="0"/>
              <a:t>Q-learning</a:t>
            </a:r>
            <a:r>
              <a:rPr lang="zh-CN" altLang="en-US" dirty="0"/>
              <a:t>扩展一下讲清楚 举个例子</a:t>
            </a:r>
          </a:p>
        </p:txBody>
      </p:sp>
      <p:sp>
        <p:nvSpPr>
          <p:cNvPr id="4" name="灯片编号占位符 3">
            <a:extLst>
              <a:ext uri="{FF2B5EF4-FFF2-40B4-BE49-F238E27FC236}">
                <a16:creationId xmlns:a16="http://schemas.microsoft.com/office/drawing/2014/main" id="{DB8DD664-6FB8-36B2-BC3B-1C913B025DB0}"/>
              </a:ext>
            </a:extLst>
          </p:cNvPr>
          <p:cNvSpPr>
            <a:spLocks noGrp="1"/>
          </p:cNvSpPr>
          <p:nvPr>
            <p:ph type="sldNum" sz="quarter" idx="5"/>
          </p:nvPr>
        </p:nvSpPr>
        <p:spPr/>
        <p:txBody>
          <a:bodyPr/>
          <a:lstStyle/>
          <a:p>
            <a:fld id="{B801F3BF-EE87-4F1D-B9F6-68A0219EA775}" type="slidenum">
              <a:rPr lang="zh-CN" altLang="en-US" smtClean="0"/>
              <a:t>42</a:t>
            </a:fld>
            <a:endParaRPr lang="zh-CN" altLang="en-US"/>
          </a:p>
        </p:txBody>
      </p:sp>
    </p:spTree>
    <p:extLst>
      <p:ext uri="{BB962C8B-B14F-4D97-AF65-F5344CB8AC3E}">
        <p14:creationId xmlns:p14="http://schemas.microsoft.com/office/powerpoint/2010/main" val="39728928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82FD1-93A7-E8C8-46EE-82EC71AE83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11F2461-8866-424F-8DDC-5AB1B381B336}"/>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B0766669-CC16-C727-4127-BE8B6D2110CC}"/>
              </a:ext>
            </a:extLst>
          </p:cNvPr>
          <p:cNvSpPr>
            <a:spLocks noGrp="1"/>
          </p:cNvSpPr>
          <p:nvPr>
            <p:ph type="body" idx="3"/>
          </p:nvPr>
        </p:nvSpPr>
        <p:spPr/>
        <p:txBody>
          <a:bodyPr/>
          <a:lstStyle/>
          <a:p>
            <a:r>
              <a:rPr lang="zh-CN" altLang="en-US" dirty="0"/>
              <a:t>环境安装</a:t>
            </a:r>
            <a:r>
              <a:rPr lang="en-US" altLang="zh-CN" dirty="0"/>
              <a:t>+</a:t>
            </a:r>
          </a:p>
        </p:txBody>
      </p:sp>
    </p:spTree>
    <p:extLst>
      <p:ext uri="{BB962C8B-B14F-4D97-AF65-F5344CB8AC3E}">
        <p14:creationId xmlns:p14="http://schemas.microsoft.com/office/powerpoint/2010/main" val="691641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EBDBC-BB71-A595-382F-1C92B3D4EF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F4EA1C-E45C-0DF3-4E30-62DEEB4FD1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1F5388-0600-79ED-78F4-9CDC038EEA6F}"/>
              </a:ext>
            </a:extLst>
          </p:cNvPr>
          <p:cNvSpPr>
            <a:spLocks noGrp="1"/>
          </p:cNvSpPr>
          <p:nvPr>
            <p:ph type="body" idx="1"/>
          </p:nvPr>
        </p:nvSpPr>
        <p:spPr/>
        <p:txBody>
          <a:bodyPr/>
          <a:lstStyle/>
          <a:p>
            <a:r>
              <a:rPr lang="zh-CN" altLang="en-US" dirty="0"/>
              <a:t>表格的</a:t>
            </a:r>
            <a:r>
              <a:rPr lang="en-US" altLang="zh-CN" dirty="0"/>
              <a:t>Q-learning</a:t>
            </a:r>
            <a:r>
              <a:rPr lang="zh-CN" altLang="en-US" dirty="0"/>
              <a:t>扩展一下讲清楚 举个例子</a:t>
            </a:r>
          </a:p>
        </p:txBody>
      </p:sp>
      <p:sp>
        <p:nvSpPr>
          <p:cNvPr id="4" name="灯片编号占位符 3">
            <a:extLst>
              <a:ext uri="{FF2B5EF4-FFF2-40B4-BE49-F238E27FC236}">
                <a16:creationId xmlns:a16="http://schemas.microsoft.com/office/drawing/2014/main" id="{FD7FCEB7-692C-65F3-B1FB-1606E1CDCED6}"/>
              </a:ext>
            </a:extLst>
          </p:cNvPr>
          <p:cNvSpPr>
            <a:spLocks noGrp="1"/>
          </p:cNvSpPr>
          <p:nvPr>
            <p:ph type="sldNum" sz="quarter" idx="5"/>
          </p:nvPr>
        </p:nvSpPr>
        <p:spPr/>
        <p:txBody>
          <a:bodyPr/>
          <a:lstStyle/>
          <a:p>
            <a:fld id="{B801F3BF-EE87-4F1D-B9F6-68A0219EA775}" type="slidenum">
              <a:rPr lang="zh-CN" altLang="en-US" smtClean="0"/>
              <a:t>44</a:t>
            </a:fld>
            <a:endParaRPr lang="zh-CN" altLang="en-US"/>
          </a:p>
        </p:txBody>
      </p:sp>
    </p:spTree>
    <p:extLst>
      <p:ext uri="{BB962C8B-B14F-4D97-AF65-F5344CB8AC3E}">
        <p14:creationId xmlns:p14="http://schemas.microsoft.com/office/powerpoint/2010/main" val="34449120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5B60D-F9D7-6AD9-560A-A98BFDC3FE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F5489D5-59DF-7B14-37E3-7771425DA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42217A3-8735-E8D8-9EFD-92E89B5D4C4D}"/>
              </a:ext>
            </a:extLst>
          </p:cNvPr>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cs typeface="Times New Roman" panose="02020603050405020304" pitchFamily="18" charset="0"/>
              </a:rPr>
              <a:t> 因爲</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的目標策略是貪心策略</a:t>
            </a:r>
            <a:r>
              <a:rPr lang="zh-CN" altLang="en-US" sz="1200" dirty="0">
                <a:latin typeface="黑体" panose="02010609060101010101" pitchFamily="49" charset="-122"/>
                <a:ea typeface="黑体" panose="02010609060101010101" pitchFamily="49" charset="-122"/>
              </a:rPr>
              <a:t>，但用於算法更新的樣本， 不一定是目標策略和環境互動產生的，它也可以來自能夠產生樣本的其他策略</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行爲策略</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a:t>
            </a:r>
            <a:endParaRPr lang="zh-CN" altLang="en-US" dirty="0"/>
          </a:p>
        </p:txBody>
      </p:sp>
      <p:sp>
        <p:nvSpPr>
          <p:cNvPr id="4" name="灯片编号占位符 3">
            <a:extLst>
              <a:ext uri="{FF2B5EF4-FFF2-40B4-BE49-F238E27FC236}">
                <a16:creationId xmlns:a16="http://schemas.microsoft.com/office/drawing/2014/main" id="{EF554E45-959E-8AE2-DE7C-B61D0E8CAA0D}"/>
              </a:ext>
            </a:extLst>
          </p:cNvPr>
          <p:cNvSpPr>
            <a:spLocks noGrp="1"/>
          </p:cNvSpPr>
          <p:nvPr>
            <p:ph type="sldNum" sz="quarter" idx="5"/>
          </p:nvPr>
        </p:nvSpPr>
        <p:spPr/>
        <p:txBody>
          <a:bodyPr/>
          <a:lstStyle/>
          <a:p>
            <a:fld id="{B801F3BF-EE87-4F1D-B9F6-68A0219EA775}" type="slidenum">
              <a:rPr lang="zh-CN" altLang="en-US" smtClean="0"/>
              <a:t>45</a:t>
            </a:fld>
            <a:endParaRPr lang="zh-CN" altLang="en-US"/>
          </a:p>
        </p:txBody>
      </p:sp>
    </p:spTree>
    <p:extLst>
      <p:ext uri="{BB962C8B-B14F-4D97-AF65-F5344CB8AC3E}">
        <p14:creationId xmlns:p14="http://schemas.microsoft.com/office/powerpoint/2010/main" val="36404809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96EF2-4FC4-D2AB-1D44-38EE91F6B9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02BB46-40C0-49FF-D385-EF90A9A5048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DBA7CA9-AC29-F2C3-F472-27D60B69A5E7}"/>
              </a:ext>
            </a:extLst>
          </p:cNvPr>
          <p:cNvSpPr>
            <a:spLocks noGrp="1"/>
          </p:cNvSpPr>
          <p:nvPr>
            <p:ph type="body" idx="1"/>
          </p:nvPr>
        </p:nvSpPr>
        <p:spPr/>
        <p:txBody>
          <a:bodyPr/>
          <a:lstStyle/>
          <a:p>
            <a:r>
              <a:rPr lang="zh-CN" altLang="en-US" dirty="0"/>
              <a:t>表格的</a:t>
            </a:r>
            <a:r>
              <a:rPr lang="en-US" altLang="zh-CN" dirty="0"/>
              <a:t>Q-learning</a:t>
            </a:r>
            <a:r>
              <a:rPr lang="zh-CN" altLang="en-US" dirty="0"/>
              <a:t>扩展一下讲清楚 举个例子</a:t>
            </a:r>
          </a:p>
        </p:txBody>
      </p:sp>
      <p:sp>
        <p:nvSpPr>
          <p:cNvPr id="4" name="灯片编号占位符 3">
            <a:extLst>
              <a:ext uri="{FF2B5EF4-FFF2-40B4-BE49-F238E27FC236}">
                <a16:creationId xmlns:a16="http://schemas.microsoft.com/office/drawing/2014/main" id="{37334E1A-003C-E7D8-31A3-29B673D059DF}"/>
              </a:ext>
            </a:extLst>
          </p:cNvPr>
          <p:cNvSpPr>
            <a:spLocks noGrp="1"/>
          </p:cNvSpPr>
          <p:nvPr>
            <p:ph type="sldNum" sz="quarter" idx="5"/>
          </p:nvPr>
        </p:nvSpPr>
        <p:spPr/>
        <p:txBody>
          <a:bodyPr/>
          <a:lstStyle/>
          <a:p>
            <a:fld id="{B801F3BF-EE87-4F1D-B9F6-68A0219EA775}" type="slidenum">
              <a:rPr lang="zh-CN" altLang="en-US" smtClean="0"/>
              <a:t>46</a:t>
            </a:fld>
            <a:endParaRPr lang="zh-CN" altLang="en-US"/>
          </a:p>
        </p:txBody>
      </p:sp>
    </p:spTree>
    <p:extLst>
      <p:ext uri="{BB962C8B-B14F-4D97-AF65-F5344CB8AC3E}">
        <p14:creationId xmlns:p14="http://schemas.microsoft.com/office/powerpoint/2010/main" val="4301826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88624-5907-0707-349E-C6E5FF3F9E6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21AD29-8C30-8366-82FF-533B12E178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8A40CA5-4304-38C7-73DB-DF1FFFE43927}"/>
              </a:ext>
            </a:extLst>
          </p:cNvPr>
          <p:cNvSpPr>
            <a:spLocks noGrp="1"/>
          </p:cNvSpPr>
          <p:nvPr>
            <p:ph type="body" idx="1"/>
          </p:nvPr>
        </p:nvSpPr>
        <p:spPr/>
        <p:txBody>
          <a:bodyPr/>
          <a:lstStyle/>
          <a:p>
            <a:r>
              <a:rPr lang="zh-CN" altLang="en-US" dirty="0"/>
              <a:t>表格的</a:t>
            </a:r>
            <a:r>
              <a:rPr lang="en-US" altLang="zh-CN" dirty="0"/>
              <a:t>Q-learning</a:t>
            </a:r>
            <a:r>
              <a:rPr lang="zh-CN" altLang="en-US" dirty="0"/>
              <a:t>扩展一下讲清楚 举个例子</a:t>
            </a:r>
          </a:p>
        </p:txBody>
      </p:sp>
      <p:sp>
        <p:nvSpPr>
          <p:cNvPr id="4" name="灯片编号占位符 3">
            <a:extLst>
              <a:ext uri="{FF2B5EF4-FFF2-40B4-BE49-F238E27FC236}">
                <a16:creationId xmlns:a16="http://schemas.microsoft.com/office/drawing/2014/main" id="{A500EF77-4389-F9BC-F34C-E6DBD1254BDC}"/>
              </a:ext>
            </a:extLst>
          </p:cNvPr>
          <p:cNvSpPr>
            <a:spLocks noGrp="1"/>
          </p:cNvSpPr>
          <p:nvPr>
            <p:ph type="sldNum" sz="quarter" idx="5"/>
          </p:nvPr>
        </p:nvSpPr>
        <p:spPr/>
        <p:txBody>
          <a:bodyPr/>
          <a:lstStyle/>
          <a:p>
            <a:fld id="{B801F3BF-EE87-4F1D-B9F6-68A0219EA775}" type="slidenum">
              <a:rPr lang="zh-CN" altLang="en-US" smtClean="0"/>
              <a:t>47</a:t>
            </a:fld>
            <a:endParaRPr lang="zh-CN" altLang="en-US"/>
          </a:p>
        </p:txBody>
      </p:sp>
    </p:spTree>
    <p:extLst>
      <p:ext uri="{BB962C8B-B14F-4D97-AF65-F5344CB8AC3E}">
        <p14:creationId xmlns:p14="http://schemas.microsoft.com/office/powerpoint/2010/main" val="1995004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1475C-ED3C-E4F2-A396-9261726BA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31022F-128C-77F4-CA8B-842D64CC3A8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273569-4D49-744A-7020-536F7327DE0C}"/>
              </a:ext>
            </a:extLst>
          </p:cNvPr>
          <p:cNvSpPr>
            <a:spLocks noGrp="1"/>
          </p:cNvSpPr>
          <p:nvPr>
            <p:ph type="body" idx="1"/>
          </p:nvPr>
        </p:nvSpPr>
        <p:spPr/>
        <p:txBody>
          <a:bodyPr/>
          <a:lstStyle/>
          <a:p>
            <a:pPr>
              <a:lnSpc>
                <a:spcPct val="125000"/>
              </a:lnSpc>
            </a:pPr>
            <a:r>
              <a:rPr lang="zh-CN" altLang="en-US" sz="1200" dirty="0">
                <a:latin typeface="黑体" panose="02010609060101010101" pitchFamily="49" charset="-122"/>
                <a:ea typeface="黑体" panose="02010609060101010101" pitchFamily="49" charset="-122"/>
              </a:rPr>
              <a:t>以上就是</a:t>
            </a:r>
            <a:r>
              <a:rPr lang="en-US" altLang="zh-CN" sz="1200" dirty="0">
                <a:latin typeface="黑体" panose="02010609060101010101" pitchFamily="49" charset="-122"/>
                <a:ea typeface="黑体" panose="02010609060101010101" pitchFamily="49" charset="-122"/>
              </a:rPr>
              <a:t>Q-Learning</a:t>
            </a:r>
            <a:r>
              <a:rPr lang="zh-CN" altLang="en-US" sz="1200" dirty="0">
                <a:latin typeface="黑体" panose="02010609060101010101" pitchFamily="49" charset="-122"/>
                <a:ea typeface="黑体" panose="02010609060101010101" pitchFamily="49" charset="-122"/>
              </a:rPr>
              <a:t>算法的簡單工作過程。訓練算法的過程，就是不斷通過迭代求解貝爾曼最優公式 </a:t>
            </a:r>
            <a:r>
              <a:rPr lang="en-US" altLang="zh-CN" sz="1200" dirty="0">
                <a:latin typeface="黑体" panose="02010609060101010101" pitchFamily="49" charset="-122"/>
                <a:ea typeface="黑体" panose="02010609060101010101" pitchFamily="49" charset="-122"/>
              </a:rPr>
              <a:t>(Bellman optimality equation) </a:t>
            </a:r>
            <a:r>
              <a:rPr lang="zh-CN" altLang="en-US" sz="1200" dirty="0">
                <a:latin typeface="黑体" panose="02010609060101010101" pitchFamily="49" charset="-122"/>
                <a:ea typeface="黑体" panose="02010609060101010101" pitchFamily="49" charset="-122"/>
              </a:rPr>
              <a:t>的過程。</a:t>
            </a:r>
          </a:p>
        </p:txBody>
      </p:sp>
      <p:sp>
        <p:nvSpPr>
          <p:cNvPr id="4" name="灯片编号占位符 3">
            <a:extLst>
              <a:ext uri="{FF2B5EF4-FFF2-40B4-BE49-F238E27FC236}">
                <a16:creationId xmlns:a16="http://schemas.microsoft.com/office/drawing/2014/main" id="{A6126111-E7FD-9E38-44B9-E40C8CE667F0}"/>
              </a:ext>
            </a:extLst>
          </p:cNvPr>
          <p:cNvSpPr>
            <a:spLocks noGrp="1"/>
          </p:cNvSpPr>
          <p:nvPr>
            <p:ph type="sldNum" sz="quarter" idx="5"/>
          </p:nvPr>
        </p:nvSpPr>
        <p:spPr/>
        <p:txBody>
          <a:bodyPr/>
          <a:lstStyle/>
          <a:p>
            <a:fld id="{B801F3BF-EE87-4F1D-B9F6-68A0219EA775}" type="slidenum">
              <a:rPr lang="zh-CN" altLang="en-US" smtClean="0"/>
              <a:t>48</a:t>
            </a:fld>
            <a:endParaRPr lang="zh-CN" altLang="en-US"/>
          </a:p>
        </p:txBody>
      </p:sp>
    </p:spTree>
    <p:extLst>
      <p:ext uri="{BB962C8B-B14F-4D97-AF65-F5344CB8AC3E}">
        <p14:creationId xmlns:p14="http://schemas.microsoft.com/office/powerpoint/2010/main" val="14227449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有无限个状态动作对，我无法使用这种表格形式来记录各个状态动作对的值</a:t>
            </a:r>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49</a:t>
            </a:fld>
            <a:endParaRPr lang="zh-CN" altLang="en-US"/>
          </a:p>
        </p:txBody>
      </p:sp>
    </p:spTree>
    <p:extLst>
      <p:ext uri="{BB962C8B-B14F-4D97-AF65-F5344CB8AC3E}">
        <p14:creationId xmlns:p14="http://schemas.microsoft.com/office/powerpoint/2010/main" val="11823546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414F5-C7CD-BFA0-D38C-11D02E7A0B1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FBC4936-E41A-F914-468C-ACD5D63CFA86}"/>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BB5AE385-75EF-A7FE-4457-12A7FA64718E}"/>
              </a:ext>
            </a:extLst>
          </p:cNvPr>
          <p:cNvSpPr>
            <a:spLocks noGrp="1"/>
          </p:cNvSpPr>
          <p:nvPr>
            <p:ph type="body" idx="3"/>
          </p:nvPr>
        </p:nvSpPr>
        <p:spPr/>
        <p:txBody>
          <a:bodyPr/>
          <a:lstStyle/>
          <a:p>
            <a:r>
              <a:rPr lang="zh-CN" altLang="en-US" dirty="0"/>
              <a:t>环境安装</a:t>
            </a:r>
            <a:r>
              <a:rPr lang="en-US" altLang="zh-CN" dirty="0"/>
              <a:t>+</a:t>
            </a:r>
          </a:p>
        </p:txBody>
      </p:sp>
    </p:spTree>
    <p:extLst>
      <p:ext uri="{BB962C8B-B14F-4D97-AF65-F5344CB8AC3E}">
        <p14:creationId xmlns:p14="http://schemas.microsoft.com/office/powerpoint/2010/main" val="40444221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FC364-0A18-D202-958A-D41E3C8844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75EB448-E645-8619-1AF6-B67024662FD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4CC1A59-7AEE-D7FB-F485-4A5D74C538F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Cambria Math" panose="02040503050406030204" pitchFamily="18" charset="0"/>
                <a:ea typeface="黑体" panose="02010609060101010101" pitchFamily="49" charset="-122"/>
              </a:rPr>
              <a:t>，非常契合自动驾驶任务中对高维连续状态空间的建模需求。</a:t>
            </a:r>
            <a:r>
              <a:rPr lang="en-US" altLang="zh-CN" sz="1200" b="0" i="1" dirty="0">
                <a:latin typeface="Cambria Math" panose="02040503050406030204" pitchFamily="18" charset="0"/>
                <a:ea typeface="黑体" panose="02010609060101010101" pitchFamily="49" charset="-122"/>
              </a:rPr>
              <a:t> </a:t>
            </a:r>
          </a:p>
          <a:p>
            <a:endParaRPr lang="zh-CN" altLang="en-US" dirty="0"/>
          </a:p>
        </p:txBody>
      </p:sp>
      <p:sp>
        <p:nvSpPr>
          <p:cNvPr id="4" name="灯片编号占位符 3">
            <a:extLst>
              <a:ext uri="{FF2B5EF4-FFF2-40B4-BE49-F238E27FC236}">
                <a16:creationId xmlns:a16="http://schemas.microsoft.com/office/drawing/2014/main" id="{D5B2CF40-58EE-F5A7-A218-1DFFA0CB5A5D}"/>
              </a:ext>
            </a:extLst>
          </p:cNvPr>
          <p:cNvSpPr>
            <a:spLocks noGrp="1"/>
          </p:cNvSpPr>
          <p:nvPr>
            <p:ph type="sldNum" sz="quarter" idx="5"/>
          </p:nvPr>
        </p:nvSpPr>
        <p:spPr/>
        <p:txBody>
          <a:bodyPr/>
          <a:lstStyle/>
          <a:p>
            <a:fld id="{B801F3BF-EE87-4F1D-B9F6-68A0219EA775}" type="slidenum">
              <a:rPr lang="zh-CN" altLang="en-US" smtClean="0"/>
              <a:t>51</a:t>
            </a:fld>
            <a:endParaRPr lang="zh-CN" altLang="en-US"/>
          </a:p>
        </p:txBody>
      </p:sp>
    </p:spTree>
    <p:extLst>
      <p:ext uri="{BB962C8B-B14F-4D97-AF65-F5344CB8AC3E}">
        <p14:creationId xmlns:p14="http://schemas.microsoft.com/office/powerpoint/2010/main" val="611872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环境安装</a:t>
            </a:r>
            <a:r>
              <a:rPr lang="en-US" altLang="zh-CN" dirty="0"/>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545A2-A203-0672-A23B-8674BDF9F1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91D180-87C5-E06D-605E-299F78934CD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FC6626C-E2B7-A6AD-79A8-F34792F06DFC}"/>
              </a:ext>
            </a:extLst>
          </p:cNvPr>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綫性函數能正確擬合值函數的</a:t>
            </a:r>
            <a:r>
              <a:rPr lang="zh-CN" altLang="en-US" sz="1200" dirty="0">
                <a:solidFill>
                  <a:srgbClr val="FF0000"/>
                </a:solidFill>
                <a:latin typeface="黑体" panose="02010609060101010101" pitchFamily="49" charset="-122"/>
                <a:ea typeface="黑体" panose="02010609060101010101" pitchFamily="49" charset="-122"/>
              </a:rPr>
              <a:t>趨勢</a:t>
            </a:r>
            <a:r>
              <a:rPr lang="zh-CN" altLang="en-US" sz="1200" dirty="0">
                <a:latin typeface="黑体" panose="02010609060101010101" pitchFamily="49" charset="-122"/>
                <a:ea typeface="黑体" panose="02010609060101010101" pitchFamily="49" charset="-122"/>
              </a:rPr>
              <a:t>，但由於表示能力弱，誤差較大。</a:t>
            </a:r>
          </a:p>
        </p:txBody>
      </p:sp>
      <p:sp>
        <p:nvSpPr>
          <p:cNvPr id="4" name="灯片编号占位符 3">
            <a:extLst>
              <a:ext uri="{FF2B5EF4-FFF2-40B4-BE49-F238E27FC236}">
                <a16:creationId xmlns:a16="http://schemas.microsoft.com/office/drawing/2014/main" id="{7DD6CE5B-807F-44C8-1BE7-A6F4FDA1D72F}"/>
              </a:ext>
            </a:extLst>
          </p:cNvPr>
          <p:cNvSpPr>
            <a:spLocks noGrp="1"/>
          </p:cNvSpPr>
          <p:nvPr>
            <p:ph type="sldNum" sz="quarter" idx="5"/>
          </p:nvPr>
        </p:nvSpPr>
        <p:spPr/>
        <p:txBody>
          <a:bodyPr/>
          <a:lstStyle/>
          <a:p>
            <a:fld id="{B801F3BF-EE87-4F1D-B9F6-68A0219EA775}" type="slidenum">
              <a:rPr lang="zh-CN" altLang="en-US" smtClean="0"/>
              <a:t>52</a:t>
            </a:fld>
            <a:endParaRPr lang="zh-CN" altLang="en-US"/>
          </a:p>
        </p:txBody>
      </p:sp>
    </p:spTree>
    <p:extLst>
      <p:ext uri="{BB962C8B-B14F-4D97-AF65-F5344CB8AC3E}">
        <p14:creationId xmlns:p14="http://schemas.microsoft.com/office/powerpoint/2010/main" val="15067299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F377E-D288-5317-EF48-4126F617AC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5AADCAD-E798-2728-1B13-421E71498010}"/>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7DE4AB74-8BB3-E7C7-B915-D7C70AAE06BB}"/>
              </a:ext>
            </a:extLst>
          </p:cNvPr>
          <p:cNvSpPr>
            <a:spLocks noGrp="1"/>
          </p:cNvSpPr>
          <p:nvPr>
            <p:ph type="body" idx="3"/>
          </p:nvPr>
        </p:nvSpPr>
        <p:spPr/>
        <p:txBody>
          <a:bodyPr/>
          <a:lstStyle/>
          <a:p>
            <a:r>
              <a:rPr lang="zh-CN" altLang="en-US" dirty="0"/>
              <a:t>环境安装</a:t>
            </a:r>
            <a:r>
              <a:rPr lang="en-US" altLang="zh-CN" dirty="0"/>
              <a:t>+</a:t>
            </a:r>
          </a:p>
        </p:txBody>
      </p:sp>
    </p:spTree>
    <p:extLst>
      <p:ext uri="{BB962C8B-B14F-4D97-AF65-F5344CB8AC3E}">
        <p14:creationId xmlns:p14="http://schemas.microsoft.com/office/powerpoint/2010/main" val="10400337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Cambria Math" panose="02040503050406030204" pitchFamily="18" charset="0"/>
                <a:ea typeface="黑体" panose="02010609060101010101" pitchFamily="49" charset="-122"/>
              </a:rPr>
              <a:t>我們的實驗場景相對簡單，該參數在實驗中保持默認設定即可。</a:t>
            </a:r>
            <a:endParaRPr lang="en-US" altLang="zh-CN" sz="1200" dirty="0">
              <a:latin typeface="Cambria Math" panose="02040503050406030204" pitchFamily="18" charset="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B801F3BF-EE87-4F1D-B9F6-68A0219EA775}" type="slidenum">
              <a:rPr lang="zh-CN" altLang="en-US" smtClean="0"/>
              <a:t>58</a:t>
            </a:fld>
            <a:endParaRPr lang="zh-CN" altLang="en-US"/>
          </a:p>
        </p:txBody>
      </p:sp>
    </p:spTree>
    <p:extLst>
      <p:ext uri="{BB962C8B-B14F-4D97-AF65-F5344CB8AC3E}">
        <p14:creationId xmlns:p14="http://schemas.microsoft.com/office/powerpoint/2010/main" val="18748053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E2C11-0459-BDD0-7BF4-A96167CF48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3AE6C4-E831-72C0-A808-3D155D30CD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9BF63F0-6C08-81C4-494E-0DD4C31982D3}"/>
              </a:ext>
            </a:extLst>
          </p:cNvPr>
          <p:cNvSpPr>
            <a:spLocks noGrp="1"/>
          </p:cNvSpPr>
          <p:nvPr>
            <p:ph type="body" idx="1"/>
          </p:nvPr>
        </p:nvSpPr>
        <p:spPr/>
        <p:txBody>
          <a:bodyPr/>
          <a:lstStyle/>
          <a:p>
            <a:r>
              <a:rPr lang="zh-CN" altLang="en-US" dirty="0"/>
              <a:t>和</a:t>
            </a:r>
            <a:r>
              <a:rPr lang="en-US" altLang="zh-CN" dirty="0"/>
              <a:t>off-policy</a:t>
            </a:r>
            <a:r>
              <a:rPr lang="zh-CN" altLang="en-US" dirty="0"/>
              <a:t>一起讲</a:t>
            </a:r>
          </a:p>
        </p:txBody>
      </p:sp>
      <p:sp>
        <p:nvSpPr>
          <p:cNvPr id="4" name="灯片编号占位符 3">
            <a:extLst>
              <a:ext uri="{FF2B5EF4-FFF2-40B4-BE49-F238E27FC236}">
                <a16:creationId xmlns:a16="http://schemas.microsoft.com/office/drawing/2014/main" id="{63D25C50-60B3-4024-8BCE-18537899CB92}"/>
              </a:ext>
            </a:extLst>
          </p:cNvPr>
          <p:cNvSpPr>
            <a:spLocks noGrp="1"/>
          </p:cNvSpPr>
          <p:nvPr>
            <p:ph type="sldNum" sz="quarter" idx="5"/>
          </p:nvPr>
        </p:nvSpPr>
        <p:spPr/>
        <p:txBody>
          <a:bodyPr/>
          <a:lstStyle/>
          <a:p>
            <a:fld id="{B801F3BF-EE87-4F1D-B9F6-68A0219EA775}" type="slidenum">
              <a:rPr lang="zh-CN" altLang="en-US" smtClean="0"/>
              <a:t>59</a:t>
            </a:fld>
            <a:endParaRPr lang="zh-CN" altLang="en-US"/>
          </a:p>
        </p:txBody>
      </p:sp>
    </p:spTree>
    <p:extLst>
      <p:ext uri="{BB962C8B-B14F-4D97-AF65-F5344CB8AC3E}">
        <p14:creationId xmlns:p14="http://schemas.microsoft.com/office/powerpoint/2010/main" val="13519298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43ACA-8EF1-34D2-5D42-4928DC13D97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EFA7EB-C2E5-6EAA-2BA0-99010083E6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44E9512-B578-4CCA-B436-76A2F11F94D1}"/>
              </a:ext>
            </a:extLst>
          </p:cNvPr>
          <p:cNvSpPr>
            <a:spLocks noGrp="1"/>
          </p:cNvSpPr>
          <p:nvPr>
            <p:ph type="body" idx="1"/>
          </p:nvPr>
        </p:nvSpPr>
        <p:spPr/>
        <p:txBody>
          <a:bodyPr/>
          <a:lstStyle/>
          <a:p>
            <a:r>
              <a:rPr lang="zh-CN" altLang="en-US" dirty="0"/>
              <a:t>和</a:t>
            </a:r>
            <a:r>
              <a:rPr lang="en-US" altLang="zh-CN" dirty="0"/>
              <a:t>off-policy</a:t>
            </a:r>
            <a:r>
              <a:rPr lang="zh-CN" altLang="en-US" dirty="0"/>
              <a:t>一起讲</a:t>
            </a:r>
          </a:p>
        </p:txBody>
      </p:sp>
      <p:sp>
        <p:nvSpPr>
          <p:cNvPr id="4" name="灯片编号占位符 3">
            <a:extLst>
              <a:ext uri="{FF2B5EF4-FFF2-40B4-BE49-F238E27FC236}">
                <a16:creationId xmlns:a16="http://schemas.microsoft.com/office/drawing/2014/main" id="{D561DDDA-9FB3-05BC-FA41-909EC094AAA8}"/>
              </a:ext>
            </a:extLst>
          </p:cNvPr>
          <p:cNvSpPr>
            <a:spLocks noGrp="1"/>
          </p:cNvSpPr>
          <p:nvPr>
            <p:ph type="sldNum" sz="quarter" idx="5"/>
          </p:nvPr>
        </p:nvSpPr>
        <p:spPr/>
        <p:txBody>
          <a:bodyPr/>
          <a:lstStyle/>
          <a:p>
            <a:fld id="{B801F3BF-EE87-4F1D-B9F6-68A0219EA775}" type="slidenum">
              <a:rPr lang="zh-CN" altLang="en-US" smtClean="0"/>
              <a:t>60</a:t>
            </a:fld>
            <a:endParaRPr lang="zh-CN" altLang="en-US"/>
          </a:p>
        </p:txBody>
      </p:sp>
    </p:spTree>
    <p:extLst>
      <p:ext uri="{BB962C8B-B14F-4D97-AF65-F5344CB8AC3E}">
        <p14:creationId xmlns:p14="http://schemas.microsoft.com/office/powerpoint/2010/main" val="39117590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0C0E3-FE3C-E67B-4209-98903F0CD6E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F9B64B-D77A-6BAB-9FFD-46CB84A7479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18F904-4D79-CA83-F977-37D5B6269B28}"/>
              </a:ext>
            </a:extLst>
          </p:cNvPr>
          <p:cNvSpPr>
            <a:spLocks noGrp="1"/>
          </p:cNvSpPr>
          <p:nvPr>
            <p:ph type="body" idx="1"/>
          </p:nvPr>
        </p:nvSpPr>
        <p:spPr/>
        <p:txBody>
          <a:bodyPr/>
          <a:lstStyle/>
          <a:p>
            <a:pPr lvl="0">
              <a:lnSpc>
                <a:spcPct val="125000"/>
              </a:lnSpc>
              <a:defRPr/>
            </a:pPr>
            <a:r>
              <a:rPr lang="zh-CN" altLang="en-US" sz="1200" dirty="0">
                <a:latin typeface="黑体" panose="02010609060101010101" pitchFamily="49" charset="-122"/>
                <a:ea typeface="黑体" panose="02010609060101010101" pitchFamily="49" charset="-122"/>
              </a:rPr>
              <a:t>因爲產生這些數據的策略是參數更新前的舊策略，而不是目標策略。</a:t>
            </a:r>
            <a:endParaRPr kumimoji="0" lang="en-US" altLang="zh-CN" sz="12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4" name="灯片编号占位符 3">
            <a:extLst>
              <a:ext uri="{FF2B5EF4-FFF2-40B4-BE49-F238E27FC236}">
                <a16:creationId xmlns:a16="http://schemas.microsoft.com/office/drawing/2014/main" id="{CFCF0F27-8E0E-4123-406D-751915032203}"/>
              </a:ext>
            </a:extLst>
          </p:cNvPr>
          <p:cNvSpPr>
            <a:spLocks noGrp="1"/>
          </p:cNvSpPr>
          <p:nvPr>
            <p:ph type="sldNum" sz="quarter" idx="5"/>
          </p:nvPr>
        </p:nvSpPr>
        <p:spPr/>
        <p:txBody>
          <a:bodyPr/>
          <a:lstStyle/>
          <a:p>
            <a:fld id="{B801F3BF-EE87-4F1D-B9F6-68A0219EA775}" type="slidenum">
              <a:rPr lang="zh-CN" altLang="en-US" smtClean="0"/>
              <a:t>61</a:t>
            </a:fld>
            <a:endParaRPr lang="zh-CN" altLang="en-US"/>
          </a:p>
        </p:txBody>
      </p:sp>
    </p:spTree>
    <p:extLst>
      <p:ext uri="{BB962C8B-B14F-4D97-AF65-F5344CB8AC3E}">
        <p14:creationId xmlns:p14="http://schemas.microsoft.com/office/powerpoint/2010/main" val="2114147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A4C85-6685-0E6C-3793-1A82FD7CD6D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1F27310-E049-B3F6-0B2C-40061182C25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660A2C-768B-5D91-73C4-3B3725B0471A}"/>
              </a:ext>
            </a:extLst>
          </p:cNvPr>
          <p:cNvSpPr>
            <a:spLocks noGrp="1"/>
          </p:cNvSpPr>
          <p:nvPr>
            <p:ph type="body" idx="1"/>
          </p:nvPr>
        </p:nvSpPr>
        <p:spPr/>
        <p:txBody>
          <a:bodyPr/>
          <a:lstStyle/>
          <a:p>
            <a:r>
              <a:rPr lang="zh-CN" altLang="en-US" dirty="0"/>
              <a:t>和</a:t>
            </a:r>
            <a:r>
              <a:rPr lang="en-US" altLang="zh-CN" dirty="0"/>
              <a:t>off-policy</a:t>
            </a:r>
            <a:r>
              <a:rPr lang="zh-CN" altLang="en-US" dirty="0"/>
              <a:t>一起讲</a:t>
            </a:r>
          </a:p>
        </p:txBody>
      </p:sp>
      <p:sp>
        <p:nvSpPr>
          <p:cNvPr id="4" name="灯片编号占位符 3">
            <a:extLst>
              <a:ext uri="{FF2B5EF4-FFF2-40B4-BE49-F238E27FC236}">
                <a16:creationId xmlns:a16="http://schemas.microsoft.com/office/drawing/2014/main" id="{0C6A926D-3B2C-A502-3C39-5F82059A129C}"/>
              </a:ext>
            </a:extLst>
          </p:cNvPr>
          <p:cNvSpPr>
            <a:spLocks noGrp="1"/>
          </p:cNvSpPr>
          <p:nvPr>
            <p:ph type="sldNum" sz="quarter" idx="5"/>
          </p:nvPr>
        </p:nvSpPr>
        <p:spPr/>
        <p:txBody>
          <a:bodyPr/>
          <a:lstStyle/>
          <a:p>
            <a:fld id="{B801F3BF-EE87-4F1D-B9F6-68A0219EA775}" type="slidenum">
              <a:rPr lang="zh-CN" altLang="en-US" smtClean="0"/>
              <a:t>62</a:t>
            </a:fld>
            <a:endParaRPr lang="zh-CN" altLang="en-US"/>
          </a:p>
        </p:txBody>
      </p:sp>
    </p:spTree>
    <p:extLst>
      <p:ext uri="{BB962C8B-B14F-4D97-AF65-F5344CB8AC3E}">
        <p14:creationId xmlns:p14="http://schemas.microsoft.com/office/powerpoint/2010/main" val="3537400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EF26E-6173-0A15-B089-5C8B148573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F3FC9C5-599C-35D3-3B50-8D249B4626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27E8F4-3E92-8C1D-091E-80B9C4B3FB85}"/>
              </a:ext>
            </a:extLst>
          </p:cNvPr>
          <p:cNvSpPr>
            <a:spLocks noGrp="1"/>
          </p:cNvSpPr>
          <p:nvPr>
            <p:ph type="body" idx="1"/>
          </p:nvPr>
        </p:nvSpPr>
        <p:spPr/>
        <p:txBody>
          <a:bodyPr/>
          <a:lstStyle/>
          <a:p>
            <a:r>
              <a:rPr lang="zh-CN" altLang="en-US" dirty="0"/>
              <a:t>和</a:t>
            </a:r>
            <a:r>
              <a:rPr lang="en-US" altLang="zh-CN" dirty="0"/>
              <a:t>off-policy</a:t>
            </a:r>
            <a:r>
              <a:rPr lang="zh-CN" altLang="en-US" dirty="0"/>
              <a:t>一起讲</a:t>
            </a:r>
          </a:p>
        </p:txBody>
      </p:sp>
      <p:sp>
        <p:nvSpPr>
          <p:cNvPr id="4" name="灯片编号占位符 3">
            <a:extLst>
              <a:ext uri="{FF2B5EF4-FFF2-40B4-BE49-F238E27FC236}">
                <a16:creationId xmlns:a16="http://schemas.microsoft.com/office/drawing/2014/main" id="{10B4A16B-08AB-11BD-C454-C39026179C20}"/>
              </a:ext>
            </a:extLst>
          </p:cNvPr>
          <p:cNvSpPr>
            <a:spLocks noGrp="1"/>
          </p:cNvSpPr>
          <p:nvPr>
            <p:ph type="sldNum" sz="quarter" idx="5"/>
          </p:nvPr>
        </p:nvSpPr>
        <p:spPr/>
        <p:txBody>
          <a:bodyPr/>
          <a:lstStyle/>
          <a:p>
            <a:fld id="{B801F3BF-EE87-4F1D-B9F6-68A0219EA775}" type="slidenum">
              <a:rPr lang="zh-CN" altLang="en-US" smtClean="0"/>
              <a:t>63</a:t>
            </a:fld>
            <a:endParaRPr lang="zh-CN" altLang="en-US"/>
          </a:p>
        </p:txBody>
      </p:sp>
    </p:spTree>
    <p:extLst>
      <p:ext uri="{BB962C8B-B14F-4D97-AF65-F5344CB8AC3E}">
        <p14:creationId xmlns:p14="http://schemas.microsoft.com/office/powerpoint/2010/main" val="17555528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098EC-FDED-4226-D200-005AC85049F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76FDB80-91FC-46E8-445D-B2973FB5E465}"/>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ECE0D996-D6C1-45DE-C59C-6735BE9C3564}"/>
              </a:ext>
            </a:extLst>
          </p:cNvPr>
          <p:cNvSpPr>
            <a:spLocks noGrp="1"/>
          </p:cNvSpPr>
          <p:nvPr>
            <p:ph type="body" idx="3"/>
          </p:nvPr>
        </p:nvSpPr>
        <p:spPr/>
        <p:txBody>
          <a:bodyPr/>
          <a:lstStyle/>
          <a:p>
            <a:r>
              <a:rPr lang="zh-CN" altLang="en-US" dirty="0"/>
              <a:t>环境安装</a:t>
            </a:r>
            <a:r>
              <a:rPr lang="en-US" altLang="zh-CN" dirty="0"/>
              <a:t>+</a:t>
            </a:r>
          </a:p>
        </p:txBody>
      </p:sp>
    </p:spTree>
    <p:extLst>
      <p:ext uri="{BB962C8B-B14F-4D97-AF65-F5344CB8AC3E}">
        <p14:creationId xmlns:p14="http://schemas.microsoft.com/office/powerpoint/2010/main" val="33625966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C0D3B-B372-141B-3F08-50F27DD0F5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66E87C9-0505-5615-FCA0-8073FE733456}"/>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19229A22-A3EC-3B8B-E7E0-6CF2E4EAE784}"/>
              </a:ext>
            </a:extLst>
          </p:cNvPr>
          <p:cNvSpPr>
            <a:spLocks noGrp="1"/>
          </p:cNvSpPr>
          <p:nvPr>
            <p:ph type="body" idx="3"/>
          </p:nvPr>
        </p:nvSpPr>
        <p:spPr/>
        <p:txBody>
          <a:bodyPr/>
          <a:lstStyle/>
          <a:p>
            <a:r>
              <a:rPr lang="zh-CN" altLang="en-US" dirty="0"/>
              <a:t>环境安装</a:t>
            </a:r>
            <a:r>
              <a:rPr lang="en-US" altLang="zh-CN" dirty="0"/>
              <a:t>+</a:t>
            </a:r>
          </a:p>
        </p:txBody>
      </p:sp>
    </p:spTree>
    <p:extLst>
      <p:ext uri="{BB962C8B-B14F-4D97-AF65-F5344CB8AC3E}">
        <p14:creationId xmlns:p14="http://schemas.microsoft.com/office/powerpoint/2010/main" val="2119847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BB63F-E8CF-B277-7C2A-DC0CCACB1E0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ECB93D0-36CB-0E7F-B748-59B4F9ACCA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AB62F9-3F8C-1D30-BF4A-EDF94E096799}"/>
              </a:ext>
            </a:extLst>
          </p:cNvPr>
          <p:cNvSpPr>
            <a:spLocks noGrp="1"/>
          </p:cNvSpPr>
          <p:nvPr>
            <p:ph type="body" idx="1"/>
          </p:nvPr>
        </p:nvSpPr>
        <p:spPr/>
        <p:txBody>
          <a:bodyPr/>
          <a:lstStyle/>
          <a:p>
            <a:pPr>
              <a:lnSpc>
                <a:spcPct val="125000"/>
              </a:lnSpc>
            </a:pPr>
            <a:r>
              <a:rPr lang="zh-CN" altLang="en-US"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學習需要訓練，規則不需要。</a:t>
            </a:r>
            <a:endPar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1709CCD8-6020-E93F-650A-3C9D99D7209C}"/>
              </a:ext>
            </a:extLst>
          </p:cNvPr>
          <p:cNvSpPr>
            <a:spLocks noGrp="1"/>
          </p:cNvSpPr>
          <p:nvPr>
            <p:ph type="sldNum" sz="quarter" idx="5"/>
          </p:nvPr>
        </p:nvSpPr>
        <p:spPr/>
        <p:txBody>
          <a:bodyPr/>
          <a:lstStyle/>
          <a:p>
            <a:fld id="{B801F3BF-EE87-4F1D-B9F6-68A0219EA775}" type="slidenum">
              <a:rPr lang="zh-CN" altLang="en-US" smtClean="0"/>
              <a:t>7</a:t>
            </a:fld>
            <a:endParaRPr lang="zh-CN" altLang="en-US"/>
          </a:p>
        </p:txBody>
      </p:sp>
    </p:spTree>
    <p:extLst>
      <p:ext uri="{BB962C8B-B14F-4D97-AF65-F5344CB8AC3E}">
        <p14:creationId xmlns:p14="http://schemas.microsoft.com/office/powerpoint/2010/main" val="10655883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F7F02-E6DC-ECE0-3B16-646350F4D6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4D28B8-0C94-591A-6341-D52F31C52896}"/>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D19B5A9D-D37E-65F6-B3E1-8B8731016702}"/>
              </a:ext>
            </a:extLst>
          </p:cNvPr>
          <p:cNvSpPr>
            <a:spLocks noGrp="1"/>
          </p:cNvSpPr>
          <p:nvPr>
            <p:ph type="body" idx="3"/>
          </p:nvPr>
        </p:nvSpPr>
        <p:spPr/>
        <p:txBody>
          <a:bodyPr/>
          <a:lstStyle/>
          <a:p>
            <a:r>
              <a:rPr lang="zh-CN" altLang="en-US" dirty="0"/>
              <a:t>环境安装</a:t>
            </a:r>
            <a:r>
              <a:rPr lang="en-US" altLang="zh-CN" dirty="0"/>
              <a:t>+</a:t>
            </a:r>
          </a:p>
        </p:txBody>
      </p:sp>
    </p:spTree>
    <p:extLst>
      <p:ext uri="{BB962C8B-B14F-4D97-AF65-F5344CB8AC3E}">
        <p14:creationId xmlns:p14="http://schemas.microsoft.com/office/powerpoint/2010/main" val="1563059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9DBD2-28B3-4296-EE4C-25876C44A05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EA9D3BA-2A8C-BE0F-5F00-4B37639BA00B}"/>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B2A0A5F6-45F0-693E-1D03-E105A72F8331}"/>
              </a:ext>
            </a:extLst>
          </p:cNvPr>
          <p:cNvSpPr>
            <a:spLocks noGrp="1"/>
          </p:cNvSpPr>
          <p:nvPr>
            <p:ph type="body" idx="3"/>
          </p:nvPr>
        </p:nvSpPr>
        <p:spPr/>
        <p:txBody>
          <a:bodyPr/>
          <a:lstStyle/>
          <a:p>
            <a:r>
              <a:rPr lang="zh-CN" altLang="en-US" dirty="0"/>
              <a:t>环境安装</a:t>
            </a:r>
            <a:r>
              <a:rPr lang="en-US" altLang="zh-CN" dirty="0"/>
              <a:t>+</a:t>
            </a:r>
          </a:p>
        </p:txBody>
      </p:sp>
    </p:spTree>
    <p:extLst>
      <p:ext uri="{BB962C8B-B14F-4D97-AF65-F5344CB8AC3E}">
        <p14:creationId xmlns:p14="http://schemas.microsoft.com/office/powerpoint/2010/main" val="3989047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CEDE8-011D-6B70-6360-16893C573A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3E44AE-6E4B-C5CE-9D98-AD1B683521A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7166B5-4BBC-5CF1-6994-E4443A0997C5}"/>
              </a:ext>
            </a:extLst>
          </p:cNvPr>
          <p:cNvSpPr>
            <a:spLocks noGrp="1"/>
          </p:cNvSpPr>
          <p:nvPr>
            <p:ph type="body" idx="1"/>
          </p:nvPr>
        </p:nvSpPr>
        <p:spPr/>
        <p:txBody>
          <a:bodyPr/>
          <a:lstStyle/>
          <a:p>
            <a:r>
              <a:rPr lang="en-US" altLang="zh-CN" dirty="0"/>
              <a:t>Model-free</a:t>
            </a:r>
            <a:endParaRPr lang="zh-CN" altLang="en-US" dirty="0"/>
          </a:p>
        </p:txBody>
      </p:sp>
      <p:sp>
        <p:nvSpPr>
          <p:cNvPr id="4" name="灯片编号占位符 3">
            <a:extLst>
              <a:ext uri="{FF2B5EF4-FFF2-40B4-BE49-F238E27FC236}">
                <a16:creationId xmlns:a16="http://schemas.microsoft.com/office/drawing/2014/main" id="{2DEFB766-8F2D-09B5-DF85-13A30FA21F93}"/>
              </a:ext>
            </a:extLst>
          </p:cNvPr>
          <p:cNvSpPr>
            <a:spLocks noGrp="1"/>
          </p:cNvSpPr>
          <p:nvPr>
            <p:ph type="sldNum" sz="quarter" idx="5"/>
          </p:nvPr>
        </p:nvSpPr>
        <p:spPr/>
        <p:txBody>
          <a:bodyPr/>
          <a:lstStyle/>
          <a:p>
            <a:fld id="{B801F3BF-EE87-4F1D-B9F6-68A0219EA775}" type="slidenum">
              <a:rPr lang="zh-CN" altLang="en-US" smtClean="0"/>
              <a:t>9</a:t>
            </a:fld>
            <a:endParaRPr lang="zh-CN" altLang="en-US"/>
          </a:p>
        </p:txBody>
      </p:sp>
    </p:spTree>
    <p:extLst>
      <p:ext uri="{BB962C8B-B14F-4D97-AF65-F5344CB8AC3E}">
        <p14:creationId xmlns:p14="http://schemas.microsoft.com/office/powerpoint/2010/main" val="2169636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645B9-E1B1-7400-4E9F-70D8E9BFE61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27197AE-4567-93F8-8E39-03A6F1D36D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C782A1C-0287-1D54-6777-79643721A81A}"/>
              </a:ext>
            </a:extLst>
          </p:cNvPr>
          <p:cNvSpPr>
            <a:spLocks noGrp="1"/>
          </p:cNvSpPr>
          <p:nvPr>
            <p:ph type="body" idx="1"/>
          </p:nvPr>
        </p:nvSpPr>
        <p:spPr/>
        <p:txBody>
          <a:bodyPr/>
          <a:lstStyle/>
          <a:p>
            <a:r>
              <a:rPr lang="en-US" altLang="zh-CN" dirty="0"/>
              <a:t>Model-free</a:t>
            </a:r>
            <a:endParaRPr lang="zh-CN" altLang="en-US" dirty="0"/>
          </a:p>
        </p:txBody>
      </p:sp>
      <p:sp>
        <p:nvSpPr>
          <p:cNvPr id="4" name="灯片编号占位符 3">
            <a:extLst>
              <a:ext uri="{FF2B5EF4-FFF2-40B4-BE49-F238E27FC236}">
                <a16:creationId xmlns:a16="http://schemas.microsoft.com/office/drawing/2014/main" id="{EB3A748B-20F9-7A3B-B388-C80A332534B2}"/>
              </a:ext>
            </a:extLst>
          </p:cNvPr>
          <p:cNvSpPr>
            <a:spLocks noGrp="1"/>
          </p:cNvSpPr>
          <p:nvPr>
            <p:ph type="sldNum" sz="quarter" idx="5"/>
          </p:nvPr>
        </p:nvSpPr>
        <p:spPr/>
        <p:txBody>
          <a:bodyPr/>
          <a:lstStyle/>
          <a:p>
            <a:fld id="{B801F3BF-EE87-4F1D-B9F6-68A0219EA775}" type="slidenum">
              <a:rPr lang="zh-CN" altLang="en-US" smtClean="0"/>
              <a:t>10</a:t>
            </a:fld>
            <a:endParaRPr lang="zh-CN" altLang="en-US"/>
          </a:p>
        </p:txBody>
      </p:sp>
    </p:spTree>
    <p:extLst>
      <p:ext uri="{BB962C8B-B14F-4D97-AF65-F5344CB8AC3E}">
        <p14:creationId xmlns:p14="http://schemas.microsoft.com/office/powerpoint/2010/main" val="86432187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4"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
        <p:nvSpPr>
          <p:cNvPr id="7" name="矩形 6"/>
          <p:cNvSpPr/>
          <p:nvPr userDrawn="1"/>
        </p:nvSpPr>
        <p:spPr>
          <a:xfrm>
            <a:off x="0" y="1812965"/>
            <a:ext cx="12192000" cy="1674421"/>
          </a:xfrm>
          <a:prstGeom prst="rect">
            <a:avLst/>
          </a:prstGeom>
          <a:solidFill>
            <a:srgbClr val="0A66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66AD"/>
              </a:solidFill>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88805" y="3860657"/>
            <a:ext cx="812801" cy="81280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3" name="矩形 22"/>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ts val="0"/>
              </a:spcBef>
              <a:spcAft>
                <a:spcPts val="600"/>
              </a:spcAft>
              <a:buClrTx/>
              <a:buSzTx/>
              <a:buFontTx/>
              <a:buNone/>
            </a:pPr>
            <a:endParaRPr kumimoji="0" lang="zh-CN" altLang="en-US"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1244531"/>
            <a:ext cx="11364780" cy="515805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p>
          <a:p>
            <a:pPr lvl="1"/>
            <a:r>
              <a:rPr lang="zh-TW" altLang="en-US" dirty="0"/>
              <a:t>第二层</a:t>
            </a:r>
          </a:p>
          <a:p>
            <a:pPr lvl="2"/>
            <a:r>
              <a:rPr lang="zh-TW" altLang="en-US" dirty="0"/>
              <a:t>第三层</a:t>
            </a: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t>‹#›</a:t>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6468"/>
            <a:ext cx="4054288" cy="215444"/>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Deep Reinforcement Learning</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t>‹#›</a:t>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6468"/>
            <a:ext cx="4054288" cy="215444"/>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Principles of Artificial Intelligence</a:t>
            </a:r>
            <a:endParaRPr lang="zh-CN" altLang="en-US"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599507"/>
            <a:ext cx="11364780" cy="587188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p>
          <a:p>
            <a:pPr lvl="1"/>
            <a:r>
              <a:rPr lang="zh-TW" altLang="en-US"/>
              <a:t>第二层</a:t>
            </a:r>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t>‹#›</a:t>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6468"/>
            <a:ext cx="4054288" cy="215444"/>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Principles of Artificial Intelligence</a:t>
            </a:r>
            <a:endParaRPr lang="zh-CN" altLang="en-US"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t>‹#›</a:t>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6468"/>
            <a:ext cx="4054288" cy="215444"/>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Principles of Artificial Intelligence</a:t>
            </a:r>
            <a:endParaRPr lang="zh-CN" altLang="en-US"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 name="投影片編號版面配置區 5"/>
          <p:cNvSpPr>
            <a:spLocks noGrp="1"/>
          </p:cNvSpPr>
          <p:nvPr>
            <p:ph type="sldNum" sz="quarter" idx="12"/>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2D0209AD-E28C-4726-BE4E-D4239F457C7A}" type="slidenum">
              <a:rPr lang="zh-TW" altLang="en-US" smtClean="0"/>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按一下以编辑母片标题样式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编辑母片文字样式</a:t>
            </a:r>
          </a:p>
          <a:p>
            <a:pPr lvl="1"/>
            <a:r>
              <a:rPr lang="zh-TW" altLang="en-US"/>
              <a:t>第二层</a:t>
            </a:r>
          </a:p>
          <a:p>
            <a:pPr lvl="2"/>
            <a:r>
              <a:rPr lang="zh-TW" altLang="en-US"/>
              <a:t>第三层</a:t>
            </a:r>
          </a:p>
          <a:p>
            <a:pPr lvl="3"/>
            <a:r>
              <a:rPr lang="zh-TW" altLang="en-US"/>
              <a:t>第四层</a:t>
            </a:r>
          </a:p>
          <a:p>
            <a:pPr lvl="4"/>
            <a:r>
              <a:rPr lang="zh-TW" altLang="en-US"/>
              <a:t>第五层</a:t>
            </a:r>
          </a:p>
        </p:txBody>
      </p:sp>
      <p:sp>
        <p:nvSpPr>
          <p:cNvPr id="5" name="投影片編號版面配置區 5"/>
          <p:cNvSpPr>
            <a:spLocks noGrp="1"/>
          </p:cNvSpPr>
          <p:nvPr>
            <p:ph type="sldNum" sz="quarter" idx="4"/>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6.sv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9.gif"/><Relationship Id="rId5" Type="http://schemas.openxmlformats.org/officeDocument/2006/relationships/image" Target="../media/image28.gif"/><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6.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2.gif"/><Relationship Id="rId5" Type="http://schemas.openxmlformats.org/officeDocument/2006/relationships/image" Target="../media/image31.png"/><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4.gif"/><Relationship Id="rId5" Type="http://schemas.openxmlformats.org/officeDocument/2006/relationships/image" Target="../media/image33.png"/><Relationship Id="rId4" Type="http://schemas.openxmlformats.org/officeDocument/2006/relationships/image" Target="../media/image6.sv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6.sv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6.sv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0.sv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6.sv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6.sv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6.sv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9.gif"/><Relationship Id="rId5" Type="http://schemas.openxmlformats.org/officeDocument/2006/relationships/image" Target="../media/image28.gif"/><Relationship Id="rId4" Type="http://schemas.openxmlformats.org/officeDocument/2006/relationships/image" Target="../media/image6.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6.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5.png"/><Relationship Id="rId7"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6.svg"/><Relationship Id="rId9"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7.sv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69.sv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76.sv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3.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48.sv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47.png"/><Relationship Id="rId7"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48.svg"/><Relationship Id="rId9"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83.png"/><Relationship Id="rId4" Type="http://schemas.openxmlformats.org/officeDocument/2006/relationships/image" Target="../media/image48.svg"/></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sv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0.png"/><Relationship Id="rId7"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0.png"/></Relationships>
</file>

<file path=ppt/slides/_rels/slide5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9.png"/><Relationship Id="rId7" Type="http://schemas.openxmlformats.org/officeDocument/2006/relationships/image" Target="../media/image88.sv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87.png"/><Relationship Id="rId5" Type="http://schemas.openxmlformats.org/officeDocument/2006/relationships/image" Target="../media/image90.png"/><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490.png"/><Relationship Id="rId2"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98.svg"/><Relationship Id="rId7" Type="http://schemas.openxmlformats.org/officeDocument/2006/relationships/image" Target="../media/image102.svg"/><Relationship Id="rId2"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svg"/><Relationship Id="rId10" Type="http://schemas.openxmlformats.org/officeDocument/2006/relationships/image" Target="../media/image570.png"/><Relationship Id="rId4" Type="http://schemas.openxmlformats.org/officeDocument/2006/relationships/image" Target="../media/image99.png"/><Relationship Id="rId9" Type="http://schemas.openxmlformats.org/officeDocument/2006/relationships/image" Target="../media/image560.png"/></Relationships>
</file>

<file path=ppt/slides/_rels/slide5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image" Target="../media/image610.png"/></Relationships>
</file>

<file path=ppt/slides/_rels/slide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69.sv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111.svg"/></Relationships>
</file>

<file path=ppt/slides/_rels/slide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14.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6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6.sv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t>1</a:t>
            </a:fld>
            <a:endParaRPr lang="zh-TW" altLang="en-US"/>
          </a:p>
        </p:txBody>
      </p:sp>
      <p:sp>
        <p:nvSpPr>
          <p:cNvPr id="3" name="文本框 2"/>
          <p:cNvSpPr txBox="1"/>
          <p:nvPr/>
        </p:nvSpPr>
        <p:spPr>
          <a:xfrm>
            <a:off x="197841" y="1663275"/>
            <a:ext cx="11796317" cy="1938992"/>
          </a:xfrm>
          <a:prstGeom prst="rect">
            <a:avLst/>
          </a:prstGeom>
          <a:noFill/>
        </p:spPr>
        <p:txBody>
          <a:bodyPr wrap="square" rtlCol="0" anchor="ctr">
            <a:spAutoFit/>
          </a:bodyPr>
          <a:lstStyle/>
          <a:p>
            <a:pPr algn="ctr"/>
            <a:r>
              <a:rPr lang="zh-TW" altLang="en-US" sz="6000" dirty="0">
                <a:ln>
                  <a:solidFill>
                    <a:schemeClr val="bg1"/>
                  </a:solidFill>
                </a:ln>
                <a:solidFill>
                  <a:schemeClr val="bg1"/>
                </a:solidFill>
                <a:latin typeface="PMingLiU-ExtB" panose="02020500000000000000" pitchFamily="18" charset="-120"/>
                <a:ea typeface="PMingLiU-ExtB" panose="02020500000000000000" pitchFamily="18" charset="-120"/>
                <a:cs typeface="Times New Roman" panose="02020603050405020304" pitchFamily="18" charset="0"/>
              </a:rPr>
              <a:t>基於深度强化學習的自動駕駛原理及實踐</a:t>
            </a:r>
            <a:endParaRPr lang="en-US" altLang="zh-CN" sz="6000" dirty="0">
              <a:ln>
                <a:solidFill>
                  <a:schemeClr val="bg1"/>
                </a:solidFill>
              </a:ln>
              <a:solidFill>
                <a:schemeClr val="bg1"/>
              </a:solidFill>
              <a:latin typeface="PMingLiU-ExtB" panose="02020500000000000000" pitchFamily="18" charset="-120"/>
              <a:ea typeface="PMingLiU-ExtB" panose="02020500000000000000" pitchFamily="18" charset="-120"/>
              <a:cs typeface="Times New Roman" panose="02020603050405020304" pitchFamily="18" charset="0"/>
            </a:endParaRPr>
          </a:p>
        </p:txBody>
      </p:sp>
      <p:sp>
        <p:nvSpPr>
          <p:cNvPr id="2" name="文本框 1">
            <a:extLst>
              <a:ext uri="{FF2B5EF4-FFF2-40B4-BE49-F238E27FC236}">
                <a16:creationId xmlns:a16="http://schemas.microsoft.com/office/drawing/2014/main" id="{8AE93F49-BC8F-1AA3-F313-13CB58929625}"/>
              </a:ext>
            </a:extLst>
          </p:cNvPr>
          <p:cNvSpPr txBox="1"/>
          <p:nvPr/>
        </p:nvSpPr>
        <p:spPr>
          <a:xfrm>
            <a:off x="4837176" y="4902337"/>
            <a:ext cx="3054096" cy="584775"/>
          </a:xfrm>
          <a:prstGeom prst="rect">
            <a:avLst/>
          </a:prstGeom>
          <a:noFill/>
        </p:spPr>
        <p:txBody>
          <a:bodyPr wrap="square" rtlCol="0">
            <a:spAutoFit/>
          </a:bodyPr>
          <a:lstStyle/>
          <a:p>
            <a:r>
              <a:rPr lang="en-US" altLang="zh-CN" sz="3200" dirty="0">
                <a:solidFill>
                  <a:srgbClr val="0070C0"/>
                </a:solidFill>
                <a:latin typeface="Times New Roman" panose="02020603050405020304" pitchFamily="18" charset="0"/>
                <a:cs typeface="Times New Roman" panose="02020603050405020304" pitchFamily="18" charset="0"/>
              </a:rPr>
              <a:t>Xiong Minghao</a:t>
            </a:r>
            <a:endParaRPr lang="zh-CN" altLang="en-US" sz="3200" dirty="0">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D7C03-D4C8-79BD-D062-9C2FC56C4BAE}"/>
            </a:ext>
          </a:extLst>
        </p:cNvPr>
        <p:cNvGrpSpPr/>
        <p:nvPr/>
      </p:nvGrpSpPr>
      <p:grpSpPr>
        <a:xfrm>
          <a:off x="0" y="0"/>
          <a:ext cx="0" cy="0"/>
          <a:chOff x="0" y="0"/>
          <a:chExt cx="0" cy="0"/>
        </a:xfrm>
      </p:grpSpPr>
      <p:sp>
        <p:nvSpPr>
          <p:cNvPr id="7" name="内容占位符 6">
            <a:extLst>
              <a:ext uri="{FF2B5EF4-FFF2-40B4-BE49-F238E27FC236}">
                <a16:creationId xmlns:a16="http://schemas.microsoft.com/office/drawing/2014/main" id="{E5D3D249-6D3A-6AF3-D028-AB57643E7F2E}"/>
              </a:ext>
            </a:extLst>
          </p:cNvPr>
          <p:cNvSpPr>
            <a:spLocks noGrp="1"/>
          </p:cNvSpPr>
          <p:nvPr>
            <p:ph idx="13"/>
          </p:nvPr>
        </p:nvSpPr>
        <p:spPr>
          <a:xfrm>
            <a:off x="406775" y="582340"/>
            <a:ext cx="11364781" cy="487456"/>
          </a:xfrm>
        </p:spPr>
        <p:txBody>
          <a:bodyPr/>
          <a:lstStyle/>
          <a:p>
            <a:r>
              <a:rPr lang="zh-CN" altLang="en-US" dirty="0"/>
              <a:t>基於邏輯判斷的決策模型</a:t>
            </a:r>
          </a:p>
        </p:txBody>
      </p:sp>
      <p:pic>
        <p:nvPicPr>
          <p:cNvPr id="56" name="图形 55">
            <a:extLst>
              <a:ext uri="{FF2B5EF4-FFF2-40B4-BE49-F238E27FC236}">
                <a16:creationId xmlns:a16="http://schemas.microsoft.com/office/drawing/2014/main" id="{B98F825E-EE2E-06FF-F8D2-B82C1075E6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48175" y="3271837"/>
            <a:ext cx="6362700" cy="3586163"/>
          </a:xfrm>
          <a:prstGeom prst="rect">
            <a:avLst/>
          </a:prstGeom>
        </p:spPr>
      </p:pic>
      <p:sp>
        <p:nvSpPr>
          <p:cNvPr id="2" name="AutoShape 2" descr="Generated image">
            <a:extLst>
              <a:ext uri="{FF2B5EF4-FFF2-40B4-BE49-F238E27FC236}">
                <a16:creationId xmlns:a16="http://schemas.microsoft.com/office/drawing/2014/main" id="{1547D1B8-A7DB-BFD0-C618-9D598530B13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文本框 17">
            <a:extLst>
              <a:ext uri="{FF2B5EF4-FFF2-40B4-BE49-F238E27FC236}">
                <a16:creationId xmlns:a16="http://schemas.microsoft.com/office/drawing/2014/main" id="{D96318F1-75DB-2374-57EA-FA985A1EFCE2}"/>
              </a:ext>
            </a:extLst>
          </p:cNvPr>
          <p:cNvSpPr txBox="1"/>
          <p:nvPr/>
        </p:nvSpPr>
        <p:spPr>
          <a:xfrm>
            <a:off x="406775" y="1138220"/>
            <a:ext cx="11573731" cy="5568832"/>
          </a:xfrm>
          <a:prstGeom prst="rect">
            <a:avLst/>
          </a:prstGeom>
          <a:noFill/>
        </p:spPr>
        <p:txBody>
          <a:bodyPr wrap="square" rtlCol="0">
            <a:spAutoFit/>
          </a:bodyPr>
          <a:lstStyle/>
          <a:p>
            <a:pPr marL="342900" indent="-342900">
              <a:lnSpc>
                <a:spcPct val="125000"/>
              </a:lnSpc>
              <a:buFont typeface="Arial" panose="020B0604020202020204" pitchFamily="34" charset="0"/>
              <a:buChar char="•"/>
            </a:pPr>
            <a:r>
              <a:rPr lang="zh-CN" altLang="en-US" sz="2400" b="1" dirty="0">
                <a:latin typeface="黑体" panose="02010609060101010101" pitchFamily="49" charset="-122"/>
                <a:ea typeface="黑体" panose="02010609060101010101" pitchFamily="49" charset="-122"/>
              </a:rPr>
              <a:t>規則</a:t>
            </a:r>
            <a:r>
              <a:rPr lang="en-US" altLang="zh-CN" sz="2400" b="1" dirty="0">
                <a:latin typeface="黑体" panose="02010609060101010101" pitchFamily="49" charset="-122"/>
                <a:ea typeface="黑体" panose="02010609060101010101" pitchFamily="49" charset="-122"/>
              </a:rPr>
              <a:t> 2</a:t>
            </a:r>
            <a:r>
              <a:rPr lang="zh-CN" altLang="en-US" sz="2400" b="1" dirty="0">
                <a:latin typeface="黑体" panose="02010609060101010101" pitchFamily="49" charset="-122"/>
                <a:ea typeface="黑体" panose="02010609060101010101" pitchFamily="49" charset="-122"/>
              </a:rPr>
              <a:t>：</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a:t>
            </a:r>
            <a:r>
              <a:rPr lang="zh-CN" altLang="en-US" sz="2400" b="1"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自車剛剛進行過變道操作，還沒有超過最小變道允許時間</a:t>
            </a:r>
            <a:r>
              <a:rPr lang="en-US" altLang="zh-CN" sz="2400" dirty="0">
                <a:latin typeface="黑体" panose="02010609060101010101" pitchFamily="49" charset="-122"/>
                <a:ea typeface="黑体" panose="02010609060101010101" pitchFamily="49" charset="-122"/>
              </a:rPr>
              <a:t>             </a:t>
            </a:r>
            <a:r>
              <a:rPr lang="en-US" altLang="zh-CN" sz="2400" b="1" dirty="0">
                <a:latin typeface="黑体" panose="02010609060101010101" pitchFamily="49" charset="-122"/>
                <a:ea typeface="黑体" panose="02010609060101010101" pitchFamily="49" charset="-122"/>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then</a:t>
            </a:r>
            <a:r>
              <a:rPr lang="en-US" altLang="zh-CN" sz="2400" b="1"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不變道</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latin typeface="黑体" panose="02010609060101010101" pitchFamily="49" charset="-122"/>
                <a:ea typeface="黑体" panose="02010609060101010101" pitchFamily="49" charset="-122"/>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ELSE </a:t>
            </a:r>
            <a:r>
              <a:rPr lang="zh-CN" altLang="en-US" sz="2400" dirty="0">
                <a:latin typeface="黑体" panose="02010609060101010101" pitchFamily="49" charset="-122"/>
                <a:ea typeface="黑体" panose="02010609060101010101" pitchFamily="49" charset="-122"/>
              </a:rPr>
              <a:t>規則 </a:t>
            </a:r>
            <a:r>
              <a:rPr lang="en-US" altLang="zh-CN" sz="2400" dirty="0">
                <a:latin typeface="黑体" panose="02010609060101010101" pitchFamily="49" charset="-122"/>
                <a:ea typeface="黑体" panose="02010609060101010101" pitchFamily="49" charset="-122"/>
              </a:rPr>
              <a:t>3</a:t>
            </a:r>
          </a:p>
          <a:p>
            <a:pPr marL="342900" indent="-342900">
              <a:lnSpc>
                <a:spcPct val="125000"/>
              </a:lnSpc>
              <a:buFont typeface="Arial" panose="020B0604020202020204" pitchFamily="34" charset="0"/>
              <a:buChar char="•"/>
            </a:pPr>
            <a:r>
              <a:rPr lang="zh-CN" altLang="en-US" sz="2400" b="1" dirty="0">
                <a:latin typeface="黑体" panose="02010609060101010101" pitchFamily="49" charset="-122"/>
                <a:ea typeface="黑体" panose="02010609060101010101" pitchFamily="49" charset="-122"/>
              </a:rPr>
              <a:t>規則</a:t>
            </a:r>
            <a:r>
              <a:rPr lang="en-US" altLang="zh-CN" sz="2400" b="1" dirty="0">
                <a:latin typeface="黑体" panose="02010609060101010101" pitchFamily="49" charset="-122"/>
                <a:ea typeface="黑体" panose="02010609060101010101" pitchFamily="49" charset="-122"/>
              </a:rPr>
              <a:t> 3</a:t>
            </a:r>
            <a:r>
              <a:rPr lang="zh-CN" altLang="en-US" sz="2400" b="1" dirty="0">
                <a:latin typeface="黑体" panose="02010609060101010101" pitchFamily="49" charset="-122"/>
                <a:ea typeface="黑体" panose="02010609060101010101" pitchFamily="49" charset="-122"/>
              </a:rPr>
              <a:t>：</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a:t>
            </a:r>
            <a:r>
              <a:rPr lang="en-US" altLang="zh-CN" sz="2400" b="1" dirty="0">
                <a:latin typeface="黑体" panose="02010609060101010101" pitchFamily="49" charset="-122"/>
                <a:ea typeface="黑体" panose="02010609060101010101" pitchFamily="49" charset="-122"/>
              </a:rPr>
              <a:t>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MOBIL</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模型</a:t>
            </a:r>
            <a:r>
              <a:rPr lang="zh-CN" altLang="en-US" sz="2400" dirty="0">
                <a:latin typeface="黑体" panose="02010609060101010101" pitchFamily="49" charset="-122"/>
                <a:ea typeface="黑体" panose="02010609060101010101" pitchFamily="49" charset="-122"/>
              </a:rPr>
              <a:t>變道模型建議變道</a:t>
            </a:r>
            <a:endParaRPr lang="en-US" altLang="zh-CN" sz="2400" dirty="0">
              <a:latin typeface="黑体" panose="02010609060101010101" pitchFamily="49" charset="-122"/>
              <a:ea typeface="黑体" panose="02010609060101010101" pitchFamily="49" charset="-122"/>
            </a:endParaRPr>
          </a:p>
          <a:p>
            <a:pPr lvl="4">
              <a:lnSpc>
                <a:spcPct val="125000"/>
              </a:lnSpc>
            </a:pPr>
            <a:r>
              <a:rPr lang="en-US" altLang="zh-CN" sz="2400" b="1" dirty="0">
                <a:latin typeface="黑体" panose="02010609060101010101" pitchFamily="49" charset="-122"/>
                <a:ea typeface="黑体" panose="02010609060101010101" pitchFamily="49" charset="-122"/>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then</a:t>
            </a:r>
            <a:r>
              <a:rPr lang="en-US" altLang="zh-CN" sz="2400" b="1"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變道</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MOBIL</a:t>
            </a:r>
            <a:r>
              <a:rPr lang="zh-CN" altLang="en-US" sz="2400" b="1" dirty="0">
                <a:latin typeface="黑体" panose="02010609060101010101" pitchFamily="49" charset="-122"/>
                <a:ea typeface="黑体" panose="02010609060101010101" pitchFamily="49" charset="-122"/>
              </a:rPr>
              <a:t>模型</a:t>
            </a:r>
            <a:r>
              <a:rPr lang="en-US" altLang="zh-CN" sz="2400" b="1" dirty="0">
                <a:latin typeface="黑体" panose="02010609060101010101" pitchFamily="49" charset="-122"/>
                <a:ea typeface="黑体" panose="02010609060101010101" pitchFamily="49" charset="-122"/>
              </a:rPr>
              <a:t>: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Minimize overall braking induced by lane chang</a:t>
            </a:r>
            <a:r>
              <a:rPr lang="zh-CN" altLang="en-US" sz="2400" dirty="0">
                <a:latin typeface="黑体" panose="02010609060101010101" pitchFamily="49" charset="-122"/>
                <a:ea typeface="黑体" panose="02010609060101010101" pitchFamily="49" charset="-122"/>
              </a:rPr>
              <a:t>的縮寫，也是一個經典的基於規則換道模型，模型内部也是由邏輯判斷語句構成。</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t>(1) </a:t>
            </a:r>
            <a:r>
              <a:rPr lang="zh-CN" altLang="en-US" sz="2400" b="1" dirty="0"/>
              <a:t>安全規則</a:t>
            </a:r>
            <a:r>
              <a:rPr lang="en-US" altLang="zh-CN" sz="2400" b="1" dirty="0"/>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  </a:t>
            </a:r>
            <a:r>
              <a:rPr lang="zh-CN" altLang="en-US" sz="2400" dirty="0">
                <a:latin typeface="黑体" panose="02010609060101010101" pitchFamily="49" charset="-122"/>
                <a:ea typeface="黑体" panose="02010609060101010101" pitchFamily="49" charset="-122"/>
              </a:rPr>
              <a:t>自車變道后，會導致新的后車急刹車</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then </a:t>
            </a:r>
            <a:r>
              <a:rPr lang="zh-CN" altLang="en-US" sz="2400" dirty="0">
                <a:latin typeface="黑体" panose="02010609060101010101" pitchFamily="49" charset="-122"/>
                <a:ea typeface="黑体" panose="02010609060101010101" pitchFamily="49" charset="-122"/>
              </a:rPr>
              <a:t>不建議變道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ELSE </a:t>
            </a:r>
            <a:r>
              <a:rPr lang="zh-CN" altLang="en-US" sz="2400" dirty="0">
                <a:latin typeface="黑体" panose="02010609060101010101" pitchFamily="49" charset="-122"/>
                <a:ea typeface="黑体" panose="02010609060101010101" pitchFamily="49" charset="-122"/>
              </a:rPr>
              <a:t>進入激勵規則</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t>(2) </a:t>
            </a:r>
            <a:r>
              <a:rPr lang="zh-CN" altLang="en-US" sz="2400" b="1" dirty="0"/>
              <a:t>激勵規則</a:t>
            </a:r>
            <a:r>
              <a:rPr lang="en-US" altLang="zh-CN" sz="2400" b="1" dirty="0"/>
              <a:t>:  </a:t>
            </a:r>
          </a:p>
          <a:p>
            <a:pPr>
              <a:lnSpc>
                <a:spcPct val="125000"/>
              </a:lnSpc>
            </a:pP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		  </a:t>
            </a:r>
          </a:p>
        </p:txBody>
      </p:sp>
      <p:pic>
        <p:nvPicPr>
          <p:cNvPr id="3" name="图片 2">
            <a:extLst>
              <a:ext uri="{FF2B5EF4-FFF2-40B4-BE49-F238E27FC236}">
                <a16:creationId xmlns:a16="http://schemas.microsoft.com/office/drawing/2014/main" id="{7B6FF778-3CDB-0181-BFF5-BCA1A33A6C91}"/>
              </a:ext>
            </a:extLst>
          </p:cNvPr>
          <p:cNvPicPr>
            <a:picLocks noChangeAspect="1"/>
          </p:cNvPicPr>
          <p:nvPr/>
        </p:nvPicPr>
        <p:blipFill>
          <a:blip r:embed="rId5"/>
          <a:stretch>
            <a:fillRect/>
          </a:stretch>
        </p:blipFill>
        <p:spPr>
          <a:xfrm>
            <a:off x="7276929" y="1668867"/>
            <a:ext cx="4612047" cy="1740111"/>
          </a:xfrm>
          <a:prstGeom prst="rect">
            <a:avLst/>
          </a:prstGeom>
        </p:spPr>
      </p:pic>
      <p:sp>
        <p:nvSpPr>
          <p:cNvPr id="4" name="矩形: 圆角 3">
            <a:extLst>
              <a:ext uri="{FF2B5EF4-FFF2-40B4-BE49-F238E27FC236}">
                <a16:creationId xmlns:a16="http://schemas.microsoft.com/office/drawing/2014/main" id="{B446E5C6-6DA6-6DA1-11AA-52B44526AA0A}"/>
              </a:ext>
            </a:extLst>
          </p:cNvPr>
          <p:cNvSpPr/>
          <p:nvPr/>
        </p:nvSpPr>
        <p:spPr>
          <a:xfrm>
            <a:off x="7172049" y="1650207"/>
            <a:ext cx="3206728" cy="1293037"/>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77C3CD76-F231-8F19-89ED-B22C006430F6}"/>
              </a:ext>
            </a:extLst>
          </p:cNvPr>
          <p:cNvPicPr>
            <a:picLocks noChangeAspect="1"/>
          </p:cNvPicPr>
          <p:nvPr/>
        </p:nvPicPr>
        <p:blipFill>
          <a:blip r:embed="rId6"/>
          <a:stretch>
            <a:fillRect/>
          </a:stretch>
        </p:blipFill>
        <p:spPr>
          <a:xfrm>
            <a:off x="7629525" y="5264875"/>
            <a:ext cx="4388869" cy="673135"/>
          </a:xfrm>
          <a:prstGeom prst="rect">
            <a:avLst/>
          </a:prstGeom>
        </p:spPr>
      </p:pic>
      <p:sp>
        <p:nvSpPr>
          <p:cNvPr id="6" name="文本框 5">
            <a:extLst>
              <a:ext uri="{FF2B5EF4-FFF2-40B4-BE49-F238E27FC236}">
                <a16:creationId xmlns:a16="http://schemas.microsoft.com/office/drawing/2014/main" id="{FF0622B6-8658-3FCF-678F-A4378E171435}"/>
              </a:ext>
            </a:extLst>
          </p:cNvPr>
          <p:cNvSpPr txBox="1"/>
          <p:nvPr/>
        </p:nvSpPr>
        <p:spPr>
          <a:xfrm>
            <a:off x="2254524" y="5254046"/>
            <a:ext cx="5552087" cy="968663"/>
          </a:xfrm>
          <a:prstGeom prst="rect">
            <a:avLst/>
          </a:prstGeom>
          <a:noFill/>
        </p:spPr>
        <p:txBody>
          <a:bodyPr wrap="square" rtlCol="0">
            <a:spAutoFit/>
          </a:bodyPr>
          <a:lstStyle/>
          <a:p>
            <a:pPr>
              <a:lnSpc>
                <a:spcPct val="125000"/>
              </a:lnSpc>
            </a:pP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a:t>
            </a:r>
            <a:r>
              <a:rPr lang="en-US" altLang="zh-CN" dirty="0">
                <a:solidFill>
                  <a:srgbClr val="FF0000"/>
                </a:solidFill>
              </a:rPr>
              <a:t> </a:t>
            </a:r>
            <a:r>
              <a:rPr lang="zh-CN" altLang="en-US" sz="2400" dirty="0">
                <a:latin typeface="黑体" panose="02010609060101010101" pitchFamily="49" charset="-122"/>
                <a:ea typeface="黑体" panose="02010609060101010101" pitchFamily="49" charset="-122"/>
              </a:rPr>
              <a:t>自車變道后</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加速度的增量大於閾值</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dirty="0">
                <a:solidFill>
                  <a:srgbClr val="FF0000"/>
                </a:solidFill>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then</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建議變道</a:t>
            </a:r>
            <a:r>
              <a:rPr lang="en-US" altLang="zh-CN" sz="2400" dirty="0">
                <a:latin typeface="黑体" panose="02010609060101010101" pitchFamily="49" charset="-122"/>
                <a:ea typeface="黑体" panose="02010609060101010101" pitchFamily="49" charset="-122"/>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ELSE</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不建議變道</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2152942-67ED-AB2D-28F8-F82515ABBB5D}"/>
                  </a:ext>
                </a:extLst>
              </p:cNvPr>
              <p:cNvSpPr txBox="1"/>
              <p:nvPr/>
            </p:nvSpPr>
            <p:spPr>
              <a:xfrm>
                <a:off x="7735491" y="5926336"/>
                <a:ext cx="1847461" cy="400110"/>
              </a:xfrm>
              <a:prstGeom prst="rect">
                <a:avLst/>
              </a:prstGeom>
              <a:noFill/>
            </p:spPr>
            <p:txBody>
              <a:bodyPr wrap="square" rtlCol="0">
                <a:spAutoFit/>
              </a:bodyPr>
              <a:lstStyle/>
              <a:p>
                <a14:m>
                  <m:oMath xmlns:m="http://schemas.openxmlformats.org/officeDocument/2006/math">
                    <m:r>
                      <a:rPr lang="en-US" altLang="zh-CN" sz="2000" b="1" i="1" smtClean="0">
                        <a:solidFill>
                          <a:srgbClr val="FF0000"/>
                        </a:solidFill>
                        <a:latin typeface="Cambria Math" panose="02040503050406030204" pitchFamily="18" charset="0"/>
                      </a:rPr>
                      <m:t>𝒑</m:t>
                    </m:r>
                  </m:oMath>
                </a14:m>
                <a:r>
                  <a:rPr lang="en-US" altLang="zh-CN" sz="2000" b="1" dirty="0">
                    <a:solidFill>
                      <a:srgbClr val="FF0000"/>
                    </a:solidFill>
                  </a:rPr>
                  <a:t>:</a:t>
                </a:r>
                <a:r>
                  <a:rPr lang="zh-CN" altLang="en-US" sz="2000" b="1" dirty="0">
                    <a:solidFill>
                      <a:srgbClr val="FF0000"/>
                    </a:solidFill>
                  </a:rPr>
                  <a:t>禮貌係數</a:t>
                </a:r>
              </a:p>
            </p:txBody>
          </p:sp>
        </mc:Choice>
        <mc:Fallback xmlns="">
          <p:sp>
            <p:nvSpPr>
              <p:cNvPr id="8" name="文本框 7">
                <a:extLst>
                  <a:ext uri="{FF2B5EF4-FFF2-40B4-BE49-F238E27FC236}">
                    <a16:creationId xmlns:a16="http://schemas.microsoft.com/office/drawing/2014/main" id="{02152942-67ED-AB2D-28F8-F82515ABBB5D}"/>
                  </a:ext>
                </a:extLst>
              </p:cNvPr>
              <p:cNvSpPr txBox="1">
                <a:spLocks noRot="1" noChangeAspect="1" noMove="1" noResize="1" noEditPoints="1" noAdjustHandles="1" noChangeArrowheads="1" noChangeShapeType="1" noTextEdit="1"/>
              </p:cNvSpPr>
              <p:nvPr/>
            </p:nvSpPr>
            <p:spPr>
              <a:xfrm>
                <a:off x="7735491" y="5926336"/>
                <a:ext cx="1847461" cy="400110"/>
              </a:xfrm>
              <a:prstGeom prst="rect">
                <a:avLst/>
              </a:prstGeom>
              <a:blipFill>
                <a:blip r:embed="rId7"/>
                <a:stretch>
                  <a:fillRect l="-330" t="-7576"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8032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D528D-1197-2DFB-D29F-FDD862809336}"/>
            </a:ext>
          </a:extLst>
        </p:cNvPr>
        <p:cNvGrpSpPr/>
        <p:nvPr/>
      </p:nvGrpSpPr>
      <p:grpSpPr>
        <a:xfrm>
          <a:off x="0" y="0"/>
          <a:ext cx="0" cy="0"/>
          <a:chOff x="0" y="0"/>
          <a:chExt cx="0" cy="0"/>
        </a:xfrm>
      </p:grpSpPr>
      <p:pic>
        <p:nvPicPr>
          <p:cNvPr id="33" name="图形 32">
            <a:extLst>
              <a:ext uri="{FF2B5EF4-FFF2-40B4-BE49-F238E27FC236}">
                <a16:creationId xmlns:a16="http://schemas.microsoft.com/office/drawing/2014/main" id="{FBE2C292-60F7-7792-6D57-73C97F30DA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09861" y="2787992"/>
            <a:ext cx="6201747" cy="3482424"/>
          </a:xfrm>
          <a:prstGeom prst="rect">
            <a:avLst/>
          </a:prstGeom>
        </p:spPr>
      </p:pic>
      <p:pic>
        <p:nvPicPr>
          <p:cNvPr id="56" name="图形 55">
            <a:extLst>
              <a:ext uri="{FF2B5EF4-FFF2-40B4-BE49-F238E27FC236}">
                <a16:creationId xmlns:a16="http://schemas.microsoft.com/office/drawing/2014/main" id="{E7FB8A7B-9EA0-7597-0BC2-DF1D53097B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48175" y="3271837"/>
            <a:ext cx="6362700" cy="3586163"/>
          </a:xfrm>
          <a:prstGeom prst="rect">
            <a:avLst/>
          </a:prstGeom>
        </p:spPr>
      </p:pic>
      <p:sp>
        <p:nvSpPr>
          <p:cNvPr id="2" name="内容占位符 6">
            <a:extLst>
              <a:ext uri="{FF2B5EF4-FFF2-40B4-BE49-F238E27FC236}">
                <a16:creationId xmlns:a16="http://schemas.microsoft.com/office/drawing/2014/main" id="{B1E2912B-D965-5CDC-50FF-0C5336ED7254}"/>
              </a:ext>
            </a:extLst>
          </p:cNvPr>
          <p:cNvSpPr>
            <a:spLocks noGrp="1"/>
          </p:cNvSpPr>
          <p:nvPr>
            <p:ph idx="13"/>
          </p:nvPr>
        </p:nvSpPr>
        <p:spPr>
          <a:xfrm>
            <a:off x="406400" y="582613"/>
            <a:ext cx="11364913" cy="487362"/>
          </a:xfrm>
        </p:spPr>
        <p:txBody>
          <a:bodyPr/>
          <a:lstStyle/>
          <a:p>
            <a:r>
              <a:rPr lang="zh-CN" altLang="en-US" dirty="0"/>
              <a:t>基於決策樹的決策模型</a:t>
            </a:r>
          </a:p>
        </p:txBody>
      </p:sp>
      <p:sp>
        <p:nvSpPr>
          <p:cNvPr id="5" name="内容占位符 4">
            <a:extLst>
              <a:ext uri="{FF2B5EF4-FFF2-40B4-BE49-F238E27FC236}">
                <a16:creationId xmlns:a16="http://schemas.microsoft.com/office/drawing/2014/main" id="{AC88EF96-AF84-894D-0E7F-AA1949B80C1D}"/>
              </a:ext>
            </a:extLst>
          </p:cNvPr>
          <p:cNvSpPr txBox="1">
            <a:spLocks noGrp="1"/>
          </p:cNvSpPr>
          <p:nvPr>
            <p:ph idx="1"/>
          </p:nvPr>
        </p:nvSpPr>
        <p:spPr>
          <a:xfrm>
            <a:off x="420687" y="1099849"/>
            <a:ext cx="11590921" cy="1891993"/>
          </a:xfrm>
          <a:prstGeom prst="rect">
            <a:avLst/>
          </a:prstGeom>
          <a:noFill/>
        </p:spPr>
        <p:txBody>
          <a:bodyPr wrap="square" rtlCol="0">
            <a:spAutoFit/>
          </a:bodyPr>
          <a:lstStyle/>
          <a:p>
            <a:pPr>
              <a:lnSpc>
                <a:spcPct val="125000"/>
              </a:lnSpc>
              <a:spcAft>
                <a:spcPts val="0"/>
              </a:spcAft>
            </a:pPr>
            <a:r>
              <a:rPr lang="zh-CN" altLang="en-US" sz="2400" dirty="0">
                <a:latin typeface="黑体" panose="02010609060101010101" pitchFamily="49" charset="-122"/>
              </a:rPr>
              <a:t>决策树可以将决策机制表示为一种可视化的树结构，</a:t>
            </a:r>
            <a:r>
              <a:rPr lang="zh-TW" altLang="en-US" sz="2400" dirty="0"/>
              <a:t>通常每一個</a:t>
            </a:r>
            <a:r>
              <a:rPr lang="zh-CN" altLang="en-US" sz="2400" dirty="0"/>
              <a:t>非葉</a:t>
            </a:r>
            <a:r>
              <a:rPr lang="zh-TW" altLang="en-US" sz="2400" dirty="0"/>
              <a:t>節點代表一個駕駛</a:t>
            </a:r>
            <a:r>
              <a:rPr lang="zh-CN" altLang="en-US" sz="2400" dirty="0"/>
              <a:t>狀態</a:t>
            </a:r>
            <a:r>
              <a:rPr lang="zh-TW" altLang="en-US" sz="2400" dirty="0"/>
              <a:t>所對應的判斷，每一個葉子節點代表一個駕駛行為。</a:t>
            </a:r>
            <a:endParaRPr lang="en-US" altLang="zh-TW" sz="2400" dirty="0"/>
          </a:p>
          <a:p>
            <a:pPr>
              <a:lnSpc>
                <a:spcPct val="125000"/>
              </a:lnSpc>
            </a:pPr>
            <a:r>
              <a:rPr lang="zh-CN" altLang="en-US" sz="2400" dirty="0"/>
              <a:t>決策過程：</a:t>
            </a:r>
            <a:r>
              <a:rPr lang="zh-TW" altLang="en-US" sz="2400" dirty="0"/>
              <a:t>從根節點</a:t>
            </a:r>
            <a:r>
              <a:rPr lang="zh-CN" altLang="en-US" sz="2400" dirty="0"/>
              <a:t>沿著其子節點</a:t>
            </a:r>
            <a:r>
              <a:rPr lang="zh-TW" altLang="en-US" sz="2400" dirty="0"/>
              <a:t>直</a:t>
            </a:r>
            <a:r>
              <a:rPr lang="zh-CN" altLang="en-US" sz="2400" dirty="0"/>
              <a:t>到</a:t>
            </a:r>
            <a:r>
              <a:rPr lang="zh-TW" altLang="en-US" sz="2400" dirty="0"/>
              <a:t>一個葉子節點，代表選擇一個駕駛行為的判斷邏輯規則</a:t>
            </a:r>
            <a:r>
              <a:rPr lang="zh-CN" altLang="en-US" sz="2400" dirty="0"/>
              <a:t>。</a:t>
            </a:r>
            <a:endParaRPr lang="zh-TW" altLang="en-US" sz="2400" dirty="0"/>
          </a:p>
        </p:txBody>
      </p:sp>
      <p:pic>
        <p:nvPicPr>
          <p:cNvPr id="8" name="图形 7">
            <a:extLst>
              <a:ext uri="{FF2B5EF4-FFF2-40B4-BE49-F238E27FC236}">
                <a16:creationId xmlns:a16="http://schemas.microsoft.com/office/drawing/2014/main" id="{76E95D0C-0CBB-67FC-66F1-832AF62A18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1241" y="2864804"/>
            <a:ext cx="6201747" cy="3482424"/>
          </a:xfrm>
          <a:prstGeom prst="rect">
            <a:avLst/>
          </a:prstGeom>
        </p:spPr>
      </p:pic>
      <p:sp>
        <p:nvSpPr>
          <p:cNvPr id="14" name="文本框 13">
            <a:extLst>
              <a:ext uri="{FF2B5EF4-FFF2-40B4-BE49-F238E27FC236}">
                <a16:creationId xmlns:a16="http://schemas.microsoft.com/office/drawing/2014/main" id="{2A92023F-0158-85FE-821B-79A64E476B29}"/>
              </a:ext>
            </a:extLst>
          </p:cNvPr>
          <p:cNvSpPr txBox="1"/>
          <p:nvPr/>
        </p:nvSpPr>
        <p:spPr>
          <a:xfrm>
            <a:off x="9374154" y="2720324"/>
            <a:ext cx="1032588" cy="369332"/>
          </a:xfrm>
          <a:prstGeom prst="rect">
            <a:avLst/>
          </a:prstGeom>
          <a:noFill/>
        </p:spPr>
        <p:txBody>
          <a:bodyPr wrap="square" rtlCol="0">
            <a:spAutoFit/>
          </a:bodyPr>
          <a:lstStyle/>
          <a:p>
            <a:r>
              <a:rPr lang="zh-CN" altLang="en-US" b="1" dirty="0">
                <a:solidFill>
                  <a:srgbClr val="FF0000"/>
                </a:solidFill>
              </a:rPr>
              <a:t>根節點</a:t>
            </a:r>
          </a:p>
        </p:txBody>
      </p:sp>
      <p:sp>
        <p:nvSpPr>
          <p:cNvPr id="15" name="文本框 14">
            <a:extLst>
              <a:ext uri="{FF2B5EF4-FFF2-40B4-BE49-F238E27FC236}">
                <a16:creationId xmlns:a16="http://schemas.microsoft.com/office/drawing/2014/main" id="{54BEA425-99C8-638B-BB42-914CF7F8B4E5}"/>
              </a:ext>
            </a:extLst>
          </p:cNvPr>
          <p:cNvSpPr txBox="1"/>
          <p:nvPr/>
        </p:nvSpPr>
        <p:spPr>
          <a:xfrm>
            <a:off x="10649534" y="3630704"/>
            <a:ext cx="1175462" cy="646331"/>
          </a:xfrm>
          <a:prstGeom prst="rect">
            <a:avLst/>
          </a:prstGeom>
          <a:noFill/>
        </p:spPr>
        <p:txBody>
          <a:bodyPr wrap="square" rtlCol="0">
            <a:spAutoFit/>
          </a:bodyPr>
          <a:lstStyle/>
          <a:p>
            <a:r>
              <a:rPr lang="zh-CN" altLang="en-US" b="1" dirty="0">
                <a:solidFill>
                  <a:srgbClr val="FF0000"/>
                </a:solidFill>
              </a:rPr>
              <a:t>非葉節點（條件）</a:t>
            </a:r>
          </a:p>
        </p:txBody>
      </p:sp>
      <p:sp>
        <p:nvSpPr>
          <p:cNvPr id="16" name="文本框 15">
            <a:extLst>
              <a:ext uri="{FF2B5EF4-FFF2-40B4-BE49-F238E27FC236}">
                <a16:creationId xmlns:a16="http://schemas.microsoft.com/office/drawing/2014/main" id="{B2A1580B-AC06-B0E8-E2D6-81448A649E7E}"/>
              </a:ext>
            </a:extLst>
          </p:cNvPr>
          <p:cNvSpPr txBox="1"/>
          <p:nvPr/>
        </p:nvSpPr>
        <p:spPr>
          <a:xfrm>
            <a:off x="6540760" y="6085750"/>
            <a:ext cx="1894113" cy="369332"/>
          </a:xfrm>
          <a:prstGeom prst="rect">
            <a:avLst/>
          </a:prstGeom>
          <a:noFill/>
        </p:spPr>
        <p:txBody>
          <a:bodyPr wrap="square" rtlCol="0">
            <a:spAutoFit/>
          </a:bodyPr>
          <a:lstStyle/>
          <a:p>
            <a:r>
              <a:rPr lang="zh-CN" altLang="en-US" b="1" dirty="0">
                <a:solidFill>
                  <a:srgbClr val="FF0000"/>
                </a:solidFill>
              </a:rPr>
              <a:t>葉子節點（行爲）</a:t>
            </a:r>
          </a:p>
        </p:txBody>
      </p:sp>
      <p:sp>
        <p:nvSpPr>
          <p:cNvPr id="17" name="左大括号 16">
            <a:extLst>
              <a:ext uri="{FF2B5EF4-FFF2-40B4-BE49-F238E27FC236}">
                <a16:creationId xmlns:a16="http://schemas.microsoft.com/office/drawing/2014/main" id="{739850E1-9015-A8F4-3AE1-E1D86709D559}"/>
              </a:ext>
            </a:extLst>
          </p:cNvPr>
          <p:cNvSpPr/>
          <p:nvPr/>
        </p:nvSpPr>
        <p:spPr>
          <a:xfrm rot="16200000">
            <a:off x="6930910" y="5262294"/>
            <a:ext cx="164849" cy="1487033"/>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cxnSp>
        <p:nvCxnSpPr>
          <p:cNvPr id="22" name="直接箭头连接符 21">
            <a:extLst>
              <a:ext uri="{FF2B5EF4-FFF2-40B4-BE49-F238E27FC236}">
                <a16:creationId xmlns:a16="http://schemas.microsoft.com/office/drawing/2014/main" id="{31B58AFE-D7EE-CF3E-C5BE-46CAD1587E88}"/>
              </a:ext>
            </a:extLst>
          </p:cNvPr>
          <p:cNvCxnSpPr>
            <a:cxnSpLocks/>
          </p:cNvCxnSpPr>
          <p:nvPr/>
        </p:nvCxnSpPr>
        <p:spPr>
          <a:xfrm flipH="1">
            <a:off x="8096111" y="3115270"/>
            <a:ext cx="730648" cy="4147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7CE8BC3-382D-C5A9-0E03-7B507FBE9597}"/>
              </a:ext>
            </a:extLst>
          </p:cNvPr>
          <p:cNvCxnSpPr>
            <a:cxnSpLocks/>
          </p:cNvCxnSpPr>
          <p:nvPr/>
        </p:nvCxnSpPr>
        <p:spPr>
          <a:xfrm flipH="1">
            <a:off x="7134990" y="4151509"/>
            <a:ext cx="621861" cy="54730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E40E0FF6-E1AE-D8F7-9736-8E89B50FA141}"/>
              </a:ext>
            </a:extLst>
          </p:cNvPr>
          <p:cNvCxnSpPr>
            <a:cxnSpLocks/>
          </p:cNvCxnSpPr>
          <p:nvPr/>
        </p:nvCxnSpPr>
        <p:spPr>
          <a:xfrm flipH="1">
            <a:off x="7134990" y="4146538"/>
            <a:ext cx="621861" cy="54730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014E929A-A3E5-9CD9-9D04-8577224519A0}"/>
              </a:ext>
            </a:extLst>
          </p:cNvPr>
          <p:cNvCxnSpPr>
            <a:cxnSpLocks/>
          </p:cNvCxnSpPr>
          <p:nvPr/>
        </p:nvCxnSpPr>
        <p:spPr>
          <a:xfrm>
            <a:off x="6961454" y="5079408"/>
            <a:ext cx="668071" cy="53410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FC3E36CB-9ABD-054E-77C3-3E735BDEB7CA}"/>
              </a:ext>
            </a:extLst>
          </p:cNvPr>
          <p:cNvSpPr txBox="1"/>
          <p:nvPr/>
        </p:nvSpPr>
        <p:spPr>
          <a:xfrm>
            <a:off x="406400" y="4202093"/>
            <a:ext cx="5452831" cy="1883657"/>
          </a:xfrm>
          <a:prstGeom prst="rect">
            <a:avLst/>
          </a:prstGeom>
          <a:noFill/>
        </p:spPr>
        <p:txBody>
          <a:bodyPr wrap="square" rtlCol="0">
            <a:spAutoFit/>
          </a:bodyPr>
          <a:lstStyle/>
          <a:p>
            <a:pPr>
              <a:lnSpc>
                <a:spcPct val="125000"/>
              </a:lnSpc>
            </a:pP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注：</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決策樹也是機器學習方法之一，所以無論是邏輯判斷還是決策樹，可以基於專家知識編寫規則，也可以由數據驅動學習規則</a:t>
            </a:r>
            <a:r>
              <a:rPr lang="zh-CN" altLang="en-US" dirty="0"/>
              <a:t>。</a:t>
            </a:r>
          </a:p>
        </p:txBody>
      </p:sp>
      <p:pic>
        <p:nvPicPr>
          <p:cNvPr id="47" name="图形 46">
            <a:extLst>
              <a:ext uri="{FF2B5EF4-FFF2-40B4-BE49-F238E27FC236}">
                <a16:creationId xmlns:a16="http://schemas.microsoft.com/office/drawing/2014/main" id="{ED935E2F-6F67-9D48-B9FC-BB507208DF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84" y="3004804"/>
            <a:ext cx="5179190" cy="885976"/>
          </a:xfrm>
          <a:prstGeom prst="rect">
            <a:avLst/>
          </a:prstGeom>
        </p:spPr>
      </p:pic>
    </p:spTree>
    <p:extLst>
      <p:ext uri="{BB962C8B-B14F-4D97-AF65-F5344CB8AC3E}">
        <p14:creationId xmlns:p14="http://schemas.microsoft.com/office/powerpoint/2010/main" val="3162465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8F8D8-3790-981E-5985-A69B15189856}"/>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BA54B9DF-117A-BB00-0BF5-0DA55019ECD7}"/>
              </a:ext>
            </a:extLst>
          </p:cNvPr>
          <p:cNvSpPr>
            <a:spLocks noGrp="1"/>
          </p:cNvSpPr>
          <p:nvPr>
            <p:ph idx="1"/>
          </p:nvPr>
        </p:nvSpPr>
        <p:spPr>
          <a:xfrm>
            <a:off x="551331" y="1378049"/>
            <a:ext cx="11364780" cy="5158059"/>
          </a:xfrm>
        </p:spPr>
        <p:txBody>
          <a:bodyPr/>
          <a:lstStyle/>
          <a:p>
            <a:pPr marL="0" indent="0">
              <a:lnSpc>
                <a:spcPct val="150000"/>
              </a:lnSpc>
              <a:buNone/>
            </a:pPr>
            <a:r>
              <a:rPr lang="en-US" altLang="zh-CN" dirty="0"/>
              <a:t>1. </a:t>
            </a:r>
            <a:r>
              <a:rPr lang="zh-CN" altLang="en-US" dirty="0"/>
              <a:t>基於規則的自動駕駛決策</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1.1. </a:t>
            </a:r>
            <a:r>
              <a:rPr lang="zh-CN" altLang="en-US" sz="2400" dirty="0">
                <a:latin typeface="黑体" panose="02010609060101010101" pitchFamily="49" charset="-122"/>
                <a:ea typeface="黑体" panose="02010609060101010101" pitchFamily="49" charset="-122"/>
              </a:rPr>
              <a:t>基于逻辑判断的决策方法</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1.2. </a:t>
            </a:r>
            <a:r>
              <a:rPr lang="zh-CN" altLang="en-US" sz="2400" dirty="0">
                <a:latin typeface="黑体" panose="02010609060101010101" pitchFamily="49" charset="-122"/>
                <a:ea typeface="黑体" panose="02010609060101010101" pitchFamily="49" charset="-122"/>
              </a:rPr>
              <a:t>基于数学模型的决策方法</a:t>
            </a:r>
            <a:endParaRPr lang="en-US" altLang="zh-CN" sz="24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 智能驾驶员模型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(IDM)</a:t>
            </a:r>
          </a:p>
          <a:p>
            <a:pPr lvl="5">
              <a:lnSpc>
                <a:spcPct val="150000"/>
              </a:lnSpc>
              <a:buClr>
                <a:srgbClr val="0070C0"/>
              </a:buClr>
              <a:buFont typeface="Wingdings" panose="05000000000000000000" pitchFamily="2" charset="2"/>
              <a:buChar char="n"/>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线性控制模型</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lvl="4">
              <a:lnSpc>
                <a:spcPct val="150000"/>
              </a:lnSpc>
            </a:pPr>
            <a:r>
              <a:rPr lang="en-US" altLang="zh-CN" sz="2400" dirty="0">
                <a:latin typeface="黑体" panose="02010609060101010101" pitchFamily="49" charset="-122"/>
                <a:ea typeface="黑体" panose="02010609060101010101" pitchFamily="49" charset="-122"/>
              </a:rPr>
              <a:t> 1.3. </a:t>
            </a:r>
            <a:r>
              <a:rPr lang="zh-CN" altLang="en-US" sz="2400" dirty="0">
                <a:latin typeface="黑体" panose="02010609060101010101" pitchFamily="49" charset="-122"/>
                <a:ea typeface="黑体" panose="02010609060101010101" pitchFamily="49" charset="-122"/>
              </a:rPr>
              <a:t>如何配置环境中基于规则的车辆</a:t>
            </a:r>
            <a:endParaRPr lang="en-US" altLang="zh-CN" sz="2400" dirty="0">
              <a:latin typeface="黑体" panose="02010609060101010101" pitchFamily="49" charset="-122"/>
              <a:ea typeface="黑体" panose="02010609060101010101" pitchFamily="49" charset="-122"/>
            </a:endParaRPr>
          </a:p>
          <a:p>
            <a:pPr marL="1828800" lvl="4" indent="0">
              <a:lnSpc>
                <a:spcPct val="150000"/>
              </a:lnSpc>
              <a:buNone/>
            </a:pPr>
            <a:endParaRPr lang="en-US" altLang="zh-CN" sz="2400" dirty="0">
              <a:latin typeface="黑体" panose="02010609060101010101" pitchFamily="49" charset="-122"/>
              <a:ea typeface="黑体" panose="02010609060101010101" pitchFamily="49" charset="-122"/>
            </a:endParaRPr>
          </a:p>
          <a:p>
            <a:pPr lvl="5">
              <a:lnSpc>
                <a:spcPct val="150000"/>
              </a:lnSpc>
            </a:pPr>
            <a:endParaRPr lang="en-US" altLang="zh-CN" dirty="0"/>
          </a:p>
          <a:p>
            <a:pPr marL="0" indent="0">
              <a:buNone/>
            </a:pPr>
            <a:endParaRPr lang="zh-CN" altLang="en-US" dirty="0"/>
          </a:p>
        </p:txBody>
      </p:sp>
      <p:sp>
        <p:nvSpPr>
          <p:cNvPr id="3" name="灯片编号占位符 2">
            <a:extLst>
              <a:ext uri="{FF2B5EF4-FFF2-40B4-BE49-F238E27FC236}">
                <a16:creationId xmlns:a16="http://schemas.microsoft.com/office/drawing/2014/main" id="{F73F0FEF-2589-BC74-5D1F-BF2A23402704}"/>
              </a:ext>
            </a:extLst>
          </p:cNvPr>
          <p:cNvSpPr>
            <a:spLocks noGrp="1"/>
          </p:cNvSpPr>
          <p:nvPr>
            <p:ph type="sldNum" sz="quarter" idx="12"/>
          </p:nvPr>
        </p:nvSpPr>
        <p:spPr/>
        <p:txBody>
          <a:bodyPr/>
          <a:lstStyle/>
          <a:p>
            <a:fld id="{2D0209AD-E28C-4726-BE4E-D4239F457C7A}" type="slidenum">
              <a:rPr lang="zh-TW" altLang="en-US" smtClean="0"/>
              <a:t>12</a:t>
            </a:fld>
            <a:endParaRPr lang="zh-TW" altLang="en-US"/>
          </a:p>
        </p:txBody>
      </p:sp>
      <p:sp>
        <p:nvSpPr>
          <p:cNvPr id="5" name="矩形: 圆角 4">
            <a:extLst>
              <a:ext uri="{FF2B5EF4-FFF2-40B4-BE49-F238E27FC236}">
                <a16:creationId xmlns:a16="http://schemas.microsoft.com/office/drawing/2014/main" id="{EF215A7B-60C7-7729-3D03-5D1A1C2951DF}"/>
              </a:ext>
            </a:extLst>
          </p:cNvPr>
          <p:cNvSpPr/>
          <p:nvPr/>
        </p:nvSpPr>
        <p:spPr>
          <a:xfrm>
            <a:off x="2048857" y="2863981"/>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4791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49F03-333B-E4C6-FC46-C1A39B4D55F6}"/>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26637B10-74B2-66ED-DDDF-CEB1138A3F06}"/>
              </a:ext>
            </a:extLst>
          </p:cNvPr>
          <p:cNvSpPr>
            <a:spLocks noGrp="1"/>
          </p:cNvSpPr>
          <p:nvPr>
            <p:ph idx="1"/>
          </p:nvPr>
        </p:nvSpPr>
        <p:spPr>
          <a:xfrm>
            <a:off x="406400" y="1255688"/>
            <a:ext cx="11364780" cy="1253833"/>
          </a:xfrm>
        </p:spPr>
        <p:txBody>
          <a:bodyPr/>
          <a:lstStyle/>
          <a:p>
            <a:pPr marL="0" indent="0">
              <a:buNone/>
            </a:pPr>
            <a:endParaRPr lang="en-US" altLang="zh-CN" dirty="0"/>
          </a:p>
          <a:p>
            <a:pPr marL="0" indent="0">
              <a:buNone/>
            </a:pPr>
            <a:endParaRPr lang="en-US" altLang="zh-CN" dirty="0"/>
          </a:p>
          <a:p>
            <a:pPr marL="0" indent="0">
              <a:buNone/>
            </a:pPr>
            <a:endParaRPr lang="en-US" altLang="zh-CN" dirty="0"/>
          </a:p>
        </p:txBody>
      </p:sp>
      <p:pic>
        <p:nvPicPr>
          <p:cNvPr id="56" name="图形 55">
            <a:extLst>
              <a:ext uri="{FF2B5EF4-FFF2-40B4-BE49-F238E27FC236}">
                <a16:creationId xmlns:a16="http://schemas.microsoft.com/office/drawing/2014/main" id="{DF0E79B9-7037-5298-5E9C-7CAD6EB175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48175" y="3271837"/>
            <a:ext cx="6362700" cy="3586163"/>
          </a:xfrm>
          <a:prstGeom prst="rect">
            <a:avLst/>
          </a:prstGeom>
        </p:spPr>
      </p:pic>
      <p:sp>
        <p:nvSpPr>
          <p:cNvPr id="2" name="内容占位符 6">
            <a:extLst>
              <a:ext uri="{FF2B5EF4-FFF2-40B4-BE49-F238E27FC236}">
                <a16:creationId xmlns:a16="http://schemas.microsoft.com/office/drawing/2014/main" id="{450E2024-D9D8-C99E-9179-D640FC9DDC9D}"/>
              </a:ext>
            </a:extLst>
          </p:cNvPr>
          <p:cNvSpPr>
            <a:spLocks noGrp="1"/>
          </p:cNvSpPr>
          <p:nvPr>
            <p:ph idx="13"/>
          </p:nvPr>
        </p:nvSpPr>
        <p:spPr>
          <a:xfrm>
            <a:off x="406400" y="582613"/>
            <a:ext cx="11364913" cy="487362"/>
          </a:xfrm>
        </p:spPr>
        <p:txBody>
          <a:bodyPr/>
          <a:lstStyle/>
          <a:p>
            <a:r>
              <a:rPr lang="zh-CN" altLang="en-US" dirty="0"/>
              <a:t>基於數學模型的決策方法：智能駕駛員模型</a:t>
            </a:r>
          </a:p>
        </p:txBody>
      </p:sp>
      <p:sp>
        <p:nvSpPr>
          <p:cNvPr id="3" name="文本框 2">
            <a:extLst>
              <a:ext uri="{FF2B5EF4-FFF2-40B4-BE49-F238E27FC236}">
                <a16:creationId xmlns:a16="http://schemas.microsoft.com/office/drawing/2014/main" id="{4529A1D2-DECD-7A4B-6F12-E097596B206A}"/>
              </a:ext>
            </a:extLst>
          </p:cNvPr>
          <p:cNvSpPr txBox="1"/>
          <p:nvPr/>
        </p:nvSpPr>
        <p:spPr>
          <a:xfrm>
            <a:off x="397897" y="1159130"/>
            <a:ext cx="11560062" cy="952184"/>
          </a:xfrm>
          <a:prstGeom prst="rect">
            <a:avLst/>
          </a:prstGeom>
          <a:noFill/>
        </p:spPr>
        <p:txBody>
          <a:bodyPr wrap="square" rtlCol="0">
            <a:spAutoFit/>
          </a:bodyPr>
          <a:lstStyle/>
          <a:p>
            <a:pPr marL="398780" indent="-398780">
              <a:lnSpc>
                <a:spcPct val="125000"/>
              </a:lnSpc>
              <a:buClr>
                <a:srgbClr val="0A66AD"/>
              </a:buClr>
              <a:buFont typeface="Wingdings" panose="05000000000000000000" pitchFamily="2" charset="2"/>
              <a:buChar char="n"/>
            </a:pPr>
            <a:r>
              <a:rPr lang="zh-TW" altLang="en-US" sz="2400" dirty="0">
                <a:latin typeface="黑体" panose="02010609060101010101" pitchFamily="49" charset="-122"/>
                <a:ea typeface="黑体" panose="02010609060101010101" pitchFamily="49" charset="-122"/>
                <a:cs typeface="Times New Roman" panose="02020603050405020304" pitchFamily="18" charset="0"/>
              </a:rPr>
              <a:t>基於數學模型的</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決策方法</a:t>
            </a:r>
            <a:r>
              <a:rPr lang="zh-TW" altLang="en-US" sz="2400" dirty="0">
                <a:latin typeface="黑体" panose="02010609060101010101" pitchFamily="49" charset="-122"/>
                <a:ea typeface="黑体" panose="02010609060101010101" pitchFamily="49" charset="-122"/>
                <a:cs typeface="Times New Roman" panose="02020603050405020304" pitchFamily="18" charset="0"/>
              </a:rPr>
              <a:t>是指利用預定義的數學公式</a:t>
            </a:r>
            <a:r>
              <a:rPr lang="zh-CN" altLang="en-US" sz="2400" dirty="0">
                <a:latin typeface="黑体" panose="02010609060101010101" pitchFamily="49" charset="-122"/>
                <a:ea typeface="黑体" panose="02010609060101010101" pitchFamily="49" charset="-122"/>
                <a:cs typeface="Times New Roman" panose="02020603050405020304" pitchFamily="18" charset="0"/>
              </a:rPr>
              <a:t>、物理模型直接輸出低層的車輛控制指令（加速度、轉向角）</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D610DC2F-9334-3FA8-4A9A-8DF2DA4A2D41}"/>
              </a:ext>
            </a:extLst>
          </p:cNvPr>
          <p:cNvSpPr txBox="1"/>
          <p:nvPr/>
        </p:nvSpPr>
        <p:spPr>
          <a:xfrm>
            <a:off x="406400" y="2242763"/>
            <a:ext cx="1082567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例如：</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highway_env</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中周圍車輛的縱向控制模型</a:t>
            </a:r>
            <a:r>
              <a:rPr lang="en-US" altLang="zh-CN" sz="2400" dirty="0">
                <a:latin typeface="黑体" panose="02010609060101010101" pitchFamily="49" charset="-122"/>
                <a:ea typeface="黑体" panose="02010609060101010101" pitchFamily="49" charset="-122"/>
                <a:cs typeface="Times New Roman" panose="02020603050405020304" pitchFamily="18" charset="0"/>
              </a:rPr>
              <a:t>IDM</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模型，就屬於這類方法</a:t>
            </a:r>
          </a:p>
        </p:txBody>
      </p:sp>
      <p:sp>
        <p:nvSpPr>
          <p:cNvPr id="5" name="文本框 4">
            <a:extLst>
              <a:ext uri="{FF2B5EF4-FFF2-40B4-BE49-F238E27FC236}">
                <a16:creationId xmlns:a16="http://schemas.microsoft.com/office/drawing/2014/main" id="{49DB212E-2EA1-82CD-BF40-8DB068331B86}"/>
              </a:ext>
            </a:extLst>
          </p:cNvPr>
          <p:cNvSpPr txBox="1"/>
          <p:nvPr/>
        </p:nvSpPr>
        <p:spPr>
          <a:xfrm>
            <a:off x="406400" y="2793583"/>
            <a:ext cx="11560062" cy="968663"/>
          </a:xfrm>
          <a:prstGeom prst="rect">
            <a:avLst/>
          </a:prstGeom>
          <a:noFill/>
        </p:spPr>
        <p:txBody>
          <a:bodyPr wrap="square" rtlCol="0">
            <a:spAutoFit/>
          </a:bodyPr>
          <a:lstStyle/>
          <a:p>
            <a:pPr>
              <a:lnSpc>
                <a:spcPct val="125000"/>
              </a:lnSpc>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IDM, Intelligent Driver Model</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（智能駕駛員模型），是一種基於物理規律，用於模擬車輛在高速公路或城市道路上的人類駕駛員跟車行爲的模型。</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4" name="图片 13">
            <a:extLst>
              <a:ext uri="{FF2B5EF4-FFF2-40B4-BE49-F238E27FC236}">
                <a16:creationId xmlns:a16="http://schemas.microsoft.com/office/drawing/2014/main" id="{95887C5D-F39C-ED92-AB83-29AFB03A31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94472" y="3934788"/>
            <a:ext cx="9817477" cy="1089518"/>
          </a:xfrm>
          <a:prstGeom prst="rect">
            <a:avLst/>
          </a:prstGeom>
        </p:spPr>
      </p:pic>
      <p:sp>
        <p:nvSpPr>
          <p:cNvPr id="15" name="左大括号 14">
            <a:extLst>
              <a:ext uri="{FF2B5EF4-FFF2-40B4-BE49-F238E27FC236}">
                <a16:creationId xmlns:a16="http://schemas.microsoft.com/office/drawing/2014/main" id="{7445CCF3-F3B8-01FD-F8B8-27DB807C3992}"/>
              </a:ext>
            </a:extLst>
          </p:cNvPr>
          <p:cNvSpPr/>
          <p:nvPr/>
        </p:nvSpPr>
        <p:spPr>
          <a:xfrm rot="16200000">
            <a:off x="4794066" y="3012443"/>
            <a:ext cx="79874" cy="3943856"/>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rgbClr val="FF0000"/>
              </a:solidFill>
            </a:endParaRPr>
          </a:p>
        </p:txBody>
      </p:sp>
      <p:sp>
        <p:nvSpPr>
          <p:cNvPr id="17" name="文本框 16">
            <a:extLst>
              <a:ext uri="{FF2B5EF4-FFF2-40B4-BE49-F238E27FC236}">
                <a16:creationId xmlns:a16="http://schemas.microsoft.com/office/drawing/2014/main" id="{9D50D110-635E-5AB3-3CCF-6612F5E0667A}"/>
              </a:ext>
            </a:extLst>
          </p:cNvPr>
          <p:cNvSpPr txBox="1"/>
          <p:nvPr/>
        </p:nvSpPr>
        <p:spPr>
          <a:xfrm>
            <a:off x="4338554" y="5049525"/>
            <a:ext cx="1254967" cy="369332"/>
          </a:xfrm>
          <a:prstGeom prst="rect">
            <a:avLst/>
          </a:prstGeom>
          <a:noFill/>
        </p:spPr>
        <p:txBody>
          <a:bodyPr wrap="square">
            <a:spAutoFit/>
          </a:bodyPr>
          <a:lstStyle/>
          <a:p>
            <a:r>
              <a:rPr lang="zh-CN" altLang="en-US" b="1" dirty="0">
                <a:solidFill>
                  <a:srgbClr val="FF0000"/>
                </a:solidFill>
              </a:rPr>
              <a:t>自由流項</a:t>
            </a:r>
          </a:p>
        </p:txBody>
      </p:sp>
      <p:sp>
        <p:nvSpPr>
          <p:cNvPr id="18" name="左大括号 17">
            <a:extLst>
              <a:ext uri="{FF2B5EF4-FFF2-40B4-BE49-F238E27FC236}">
                <a16:creationId xmlns:a16="http://schemas.microsoft.com/office/drawing/2014/main" id="{E7EFF9A3-8108-F67A-5A4E-C424688BE225}"/>
              </a:ext>
            </a:extLst>
          </p:cNvPr>
          <p:cNvSpPr/>
          <p:nvPr/>
        </p:nvSpPr>
        <p:spPr>
          <a:xfrm rot="16200000">
            <a:off x="9026526" y="3138281"/>
            <a:ext cx="164849" cy="3777155"/>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19" name="文本框 18">
            <a:extLst>
              <a:ext uri="{FF2B5EF4-FFF2-40B4-BE49-F238E27FC236}">
                <a16:creationId xmlns:a16="http://schemas.microsoft.com/office/drawing/2014/main" id="{24A80C51-CBCB-5F31-207B-4F13624AB458}"/>
              </a:ext>
            </a:extLst>
          </p:cNvPr>
          <p:cNvSpPr txBox="1"/>
          <p:nvPr/>
        </p:nvSpPr>
        <p:spPr>
          <a:xfrm>
            <a:off x="8672072" y="5129133"/>
            <a:ext cx="1254967" cy="369332"/>
          </a:xfrm>
          <a:prstGeom prst="rect">
            <a:avLst/>
          </a:prstGeom>
          <a:noFill/>
        </p:spPr>
        <p:txBody>
          <a:bodyPr wrap="square">
            <a:spAutoFit/>
          </a:bodyPr>
          <a:lstStyle/>
          <a:p>
            <a:r>
              <a:rPr lang="zh-CN" altLang="en-US" b="1" dirty="0">
                <a:solidFill>
                  <a:srgbClr val="FF0000"/>
                </a:solidFill>
              </a:rPr>
              <a:t>互动项</a:t>
            </a:r>
          </a:p>
        </p:txBody>
      </p:sp>
      <p:sp>
        <p:nvSpPr>
          <p:cNvPr id="20" name="文本框 19">
            <a:extLst>
              <a:ext uri="{FF2B5EF4-FFF2-40B4-BE49-F238E27FC236}">
                <a16:creationId xmlns:a16="http://schemas.microsoft.com/office/drawing/2014/main" id="{099FDD48-C007-177E-CF4E-0248B40336C1}"/>
              </a:ext>
            </a:extLst>
          </p:cNvPr>
          <p:cNvSpPr txBox="1"/>
          <p:nvPr/>
        </p:nvSpPr>
        <p:spPr>
          <a:xfrm>
            <a:off x="416560" y="5455536"/>
            <a:ext cx="11541399" cy="952184"/>
          </a:xfrm>
          <a:prstGeom prst="rect">
            <a:avLst/>
          </a:prstGeom>
          <a:noFill/>
        </p:spPr>
        <p:txBody>
          <a:bodyPr wrap="square" rtlCol="0">
            <a:spAutoFit/>
          </a:bodyPr>
          <a:lstStyle/>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IDM</a:t>
            </a:r>
            <a:r>
              <a:rPr lang="zh-CN" altLang="en-US" sz="2400" dirty="0">
                <a:latin typeface="黑体" panose="02010609060101010101" pitchFamily="49" charset="-122"/>
                <a:ea typeface="黑体" panose="02010609060101010101" pitchFamily="49" charset="-122"/>
              </a:rPr>
              <a:t>的加速度公式考慮駕駛的兩個方面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自由流項</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無前車干擾時的理想加速）和互動項</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與前車保持安全距離</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34511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357A9-D20F-254A-52C1-50C43DB15095}"/>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B00F331C-F2D0-E1EE-A9CE-66EB05182802}"/>
              </a:ext>
            </a:extLst>
          </p:cNvPr>
          <p:cNvSpPr>
            <a:spLocks noGrp="1"/>
          </p:cNvSpPr>
          <p:nvPr>
            <p:ph idx="1"/>
          </p:nvPr>
        </p:nvSpPr>
        <p:spPr>
          <a:xfrm>
            <a:off x="406776" y="1244531"/>
            <a:ext cx="11364780" cy="257070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a:extLst>
              <a:ext uri="{FF2B5EF4-FFF2-40B4-BE49-F238E27FC236}">
                <a16:creationId xmlns:a16="http://schemas.microsoft.com/office/drawing/2014/main" id="{D21A2292-5AAD-C1F2-6AA8-B119D49C9E96}"/>
              </a:ext>
            </a:extLst>
          </p:cNvPr>
          <p:cNvSpPr>
            <a:spLocks noGrp="1"/>
          </p:cNvSpPr>
          <p:nvPr>
            <p:ph idx="13"/>
          </p:nvPr>
        </p:nvSpPr>
        <p:spPr>
          <a:xfrm>
            <a:off x="406775" y="582340"/>
            <a:ext cx="11364781" cy="487456"/>
          </a:xfrm>
        </p:spPr>
        <p:txBody>
          <a:bodyPr/>
          <a:lstStyle/>
          <a:p>
            <a:r>
              <a:rPr lang="zh-CN" altLang="en-US" dirty="0"/>
              <a:t>基於數學模型的決策方法</a:t>
            </a:r>
            <a:r>
              <a:rPr lang="en-US" altLang="zh-CN" dirty="0"/>
              <a:t>:</a:t>
            </a:r>
            <a:r>
              <a:rPr lang="zh-CN" altLang="en-US" dirty="0"/>
              <a:t>：綫性控制模型</a:t>
            </a:r>
            <a:r>
              <a:rPr lang="en-US" altLang="zh-CN" dirty="0"/>
              <a:t> </a:t>
            </a:r>
            <a:endParaRPr lang="zh-CN" altLang="en-US" dirty="0"/>
          </a:p>
        </p:txBody>
      </p:sp>
      <p:pic>
        <p:nvPicPr>
          <p:cNvPr id="56" name="图形 55">
            <a:extLst>
              <a:ext uri="{FF2B5EF4-FFF2-40B4-BE49-F238E27FC236}">
                <a16:creationId xmlns:a16="http://schemas.microsoft.com/office/drawing/2014/main" id="{DA63F2DB-1F2C-29C8-3C96-DEABD602DE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48175" y="3271837"/>
            <a:ext cx="6362700" cy="3586163"/>
          </a:xfrm>
          <a:prstGeom prst="rect">
            <a:avLst/>
          </a:prstGeom>
        </p:spPr>
      </p:pic>
      <p:sp>
        <p:nvSpPr>
          <p:cNvPr id="2" name="文本框 1">
            <a:extLst>
              <a:ext uri="{FF2B5EF4-FFF2-40B4-BE49-F238E27FC236}">
                <a16:creationId xmlns:a16="http://schemas.microsoft.com/office/drawing/2014/main" id="{C738B703-CC99-4222-A18D-808630011D79}"/>
              </a:ext>
            </a:extLst>
          </p:cNvPr>
          <p:cNvSpPr txBox="1"/>
          <p:nvPr/>
        </p:nvSpPr>
        <p:spPr>
          <a:xfrm>
            <a:off x="420442" y="1155582"/>
            <a:ext cx="11476183" cy="952184"/>
          </a:xfrm>
          <a:prstGeom prst="rect">
            <a:avLst/>
          </a:prstGeom>
          <a:noFill/>
        </p:spPr>
        <p:txBody>
          <a:bodyPr wrap="square" rtlCol="0">
            <a:spAutoFit/>
          </a:bodyPr>
          <a:lstStyle/>
          <a:p>
            <a:pPr marL="398780" indent="-398780">
              <a:lnSpc>
                <a:spcPct val="125000"/>
              </a:lnSpc>
              <a:buClr>
                <a:srgbClr val="0A66AD"/>
              </a:buClr>
              <a:buFont typeface="Wingdings" panose="05000000000000000000" pitchFamily="2" charset="2"/>
              <a:buChar char="n"/>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LinearVehicle</a:t>
            </a:r>
            <a:r>
              <a:rPr lang="en-US" altLang="zh-CN" sz="2400" dirty="0">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是基于线性控制的车辆模型，也是直接通过数学公式控制加速度和转向角。</a:t>
            </a:r>
          </a:p>
        </p:txBody>
      </p:sp>
      <p:pic>
        <p:nvPicPr>
          <p:cNvPr id="5" name="图片 4">
            <a:extLst>
              <a:ext uri="{FF2B5EF4-FFF2-40B4-BE49-F238E27FC236}">
                <a16:creationId xmlns:a16="http://schemas.microsoft.com/office/drawing/2014/main" id="{4D5483D5-9E10-2227-CBA0-DD890451F469}"/>
              </a:ext>
            </a:extLst>
          </p:cNvPr>
          <p:cNvPicPr>
            <a:picLocks noChangeAspect="1"/>
          </p:cNvPicPr>
          <p:nvPr/>
        </p:nvPicPr>
        <p:blipFill>
          <a:blip r:embed="rId5"/>
          <a:stretch>
            <a:fillRect/>
          </a:stretch>
        </p:blipFill>
        <p:spPr>
          <a:xfrm>
            <a:off x="2079773" y="1676661"/>
            <a:ext cx="4381204" cy="395265"/>
          </a:xfrm>
          <a:prstGeom prst="rect">
            <a:avLst/>
          </a:prstGeom>
        </p:spPr>
      </p:pic>
      <p:pic>
        <p:nvPicPr>
          <p:cNvPr id="13" name="图片 12">
            <a:extLst>
              <a:ext uri="{FF2B5EF4-FFF2-40B4-BE49-F238E27FC236}">
                <a16:creationId xmlns:a16="http://schemas.microsoft.com/office/drawing/2014/main" id="{49E9D5FA-6C0D-62E8-5B73-AC6B68CDC14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3457" y="2817603"/>
            <a:ext cx="11545575" cy="630246"/>
          </a:xfrm>
          <a:prstGeom prst="rect">
            <a:avLst/>
          </a:prstGeom>
        </p:spPr>
      </p:pic>
      <p:sp>
        <p:nvSpPr>
          <p:cNvPr id="14" name="文本框 13">
            <a:extLst>
              <a:ext uri="{FF2B5EF4-FFF2-40B4-BE49-F238E27FC236}">
                <a16:creationId xmlns:a16="http://schemas.microsoft.com/office/drawing/2014/main" id="{A6AC4802-F073-CDC0-8FAC-81910D6B045F}"/>
              </a:ext>
            </a:extLst>
          </p:cNvPr>
          <p:cNvSpPr txBox="1"/>
          <p:nvPr/>
        </p:nvSpPr>
        <p:spPr>
          <a:xfrm>
            <a:off x="281707" y="2391091"/>
            <a:ext cx="5487038" cy="461665"/>
          </a:xfrm>
          <a:prstGeom prst="rect">
            <a:avLst/>
          </a:prstGeom>
          <a:noFill/>
        </p:spPr>
        <p:txBody>
          <a:bodyPr wrap="square" rtlCol="0">
            <a:spAutoFit/>
          </a:bodyPr>
          <a:lstStyle/>
          <a:p>
            <a:r>
              <a:rPr lang="en-US" altLang="zh-CN" sz="2400" dirty="0">
                <a:solidFill>
                  <a:srgbClr val="0070C0"/>
                </a:solidFill>
                <a:latin typeface="黑体" panose="02010609060101010101" pitchFamily="49" charset="-122"/>
                <a:ea typeface="黑体" panose="02010609060101010101" pitchFamily="49" charset="-122"/>
              </a:rPr>
              <a:t>(1)</a:t>
            </a:r>
            <a:r>
              <a:rPr lang="zh-CN" altLang="en-US" sz="2400" dirty="0">
                <a:solidFill>
                  <a:srgbClr val="0070C0"/>
                </a:solidFill>
                <a:latin typeface="黑体" panose="02010609060101010101" pitchFamily="49" charset="-122"/>
                <a:ea typeface="黑体" panose="02010609060101010101" pitchFamily="49" charset="-122"/>
              </a:rPr>
              <a:t>加速度的計算</a:t>
            </a:r>
            <a:r>
              <a:rPr lang="en-US" altLang="zh-CN" sz="2400" dirty="0">
                <a:solidFill>
                  <a:srgbClr val="0070C0"/>
                </a:solidFill>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考慮三個特徵</a:t>
            </a:r>
            <a:r>
              <a:rPr lang="en-US" altLang="zh-CN" sz="2400" dirty="0">
                <a:latin typeface="黑体" panose="02010609060101010101" pitchFamily="49" charset="-122"/>
                <a:ea typeface="黑体" panose="02010609060101010101" pitchFamily="49" charset="-122"/>
              </a:rPr>
              <a:t> </a:t>
            </a:r>
            <a:endParaRPr lang="zh-CN" altLang="en-US" sz="2400" dirty="0">
              <a:latin typeface="黑体" panose="02010609060101010101" pitchFamily="49" charset="-122"/>
              <a:ea typeface="黑体" panose="02010609060101010101" pitchFamily="49" charset="-122"/>
            </a:endParaRPr>
          </a:p>
        </p:txBody>
      </p:sp>
      <p:sp>
        <p:nvSpPr>
          <p:cNvPr id="18" name="文本框 17">
            <a:extLst>
              <a:ext uri="{FF2B5EF4-FFF2-40B4-BE49-F238E27FC236}">
                <a16:creationId xmlns:a16="http://schemas.microsoft.com/office/drawing/2014/main" id="{9716AF53-0708-01F8-3539-64B1A9062877}"/>
              </a:ext>
            </a:extLst>
          </p:cNvPr>
          <p:cNvSpPr txBox="1"/>
          <p:nvPr/>
        </p:nvSpPr>
        <p:spPr>
          <a:xfrm>
            <a:off x="281707" y="3784133"/>
            <a:ext cx="9157190" cy="490519"/>
          </a:xfrm>
          <a:prstGeom prst="rect">
            <a:avLst/>
          </a:prstGeom>
          <a:noFill/>
        </p:spPr>
        <p:txBody>
          <a:bodyPr wrap="square" rtlCol="0">
            <a:spAutoFit/>
          </a:bodyPr>
          <a:lstStyle/>
          <a:p>
            <a:pPr>
              <a:lnSpc>
                <a:spcPct val="125000"/>
              </a:lnSpc>
            </a:pPr>
            <a:r>
              <a:rPr lang="en-US" altLang="zh-CN" sz="2400" dirty="0">
                <a:solidFill>
                  <a:srgbClr val="0070C0"/>
                </a:solidFill>
                <a:latin typeface="黑体" panose="02010609060101010101" pitchFamily="49" charset="-122"/>
                <a:ea typeface="黑体" panose="02010609060101010101" pitchFamily="49" charset="-122"/>
              </a:rPr>
              <a:t>(2)</a:t>
            </a:r>
            <a:r>
              <a:rPr lang="zh-CN" altLang="en-US" sz="2400" dirty="0">
                <a:solidFill>
                  <a:srgbClr val="0070C0"/>
                </a:solidFill>
                <a:latin typeface="黑体" panose="02010609060101010101" pitchFamily="49" charset="-122"/>
                <a:ea typeface="黑体" panose="02010609060101010101" pitchFamily="49" charset="-122"/>
              </a:rPr>
              <a:t>轉向角的計算</a:t>
            </a:r>
            <a:r>
              <a:rPr lang="en-US" altLang="zh-CN" sz="2400" dirty="0">
                <a:solidFill>
                  <a:srgbClr val="0070C0"/>
                </a:solidFill>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考慮兩個特徵</a:t>
            </a:r>
            <a:endParaRPr lang="en-US" altLang="zh-CN" sz="2400" dirty="0">
              <a:latin typeface="黑体" panose="02010609060101010101" pitchFamily="49" charset="-122"/>
              <a:ea typeface="黑体" panose="02010609060101010101" pitchFamily="49" charset="-122"/>
            </a:endParaRPr>
          </a:p>
        </p:txBody>
      </p:sp>
      <p:pic>
        <p:nvPicPr>
          <p:cNvPr id="21" name="图片 20">
            <a:extLst>
              <a:ext uri="{FF2B5EF4-FFF2-40B4-BE49-F238E27FC236}">
                <a16:creationId xmlns:a16="http://schemas.microsoft.com/office/drawing/2014/main" id="{8EBF33A3-2DE4-1884-5943-5364EEAC303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3078" y="4259717"/>
            <a:ext cx="9693572" cy="591683"/>
          </a:xfrm>
          <a:prstGeom prst="rect">
            <a:avLst/>
          </a:prstGeom>
        </p:spPr>
      </p:pic>
      <p:sp>
        <p:nvSpPr>
          <p:cNvPr id="22" name="文本框 21">
            <a:extLst>
              <a:ext uri="{FF2B5EF4-FFF2-40B4-BE49-F238E27FC236}">
                <a16:creationId xmlns:a16="http://schemas.microsoft.com/office/drawing/2014/main" id="{935A1FE4-FDA1-1A48-B0A6-014639698EA9}"/>
              </a:ext>
            </a:extLst>
          </p:cNvPr>
          <p:cNvSpPr txBox="1"/>
          <p:nvPr/>
        </p:nvSpPr>
        <p:spPr>
          <a:xfrm>
            <a:off x="385746" y="5056186"/>
            <a:ext cx="11545574" cy="968663"/>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事實上，我們可以通過修改這些權重，來修改周圍車輛的行爲，</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highway_env</a:t>
            </a:r>
            <a:r>
              <a:rPr lang="zh-CN" altLang="en-US" sz="2400" dirty="0">
                <a:latin typeface="黑体" panose="02010609060101010101" pitchFamily="49" charset="-122"/>
                <a:ea typeface="黑体" panose="02010609060101010101" pitchFamily="49" charset="-122"/>
              </a:rPr>
              <a:t>源碼已經實現了這一點。</a:t>
            </a:r>
          </a:p>
        </p:txBody>
      </p:sp>
    </p:spTree>
    <p:extLst>
      <p:ext uri="{BB962C8B-B14F-4D97-AF65-F5344CB8AC3E}">
        <p14:creationId xmlns:p14="http://schemas.microsoft.com/office/powerpoint/2010/main" val="951487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3C724-6EAC-4910-C7AA-5444800E3097}"/>
            </a:ext>
          </a:extLst>
        </p:cNvPr>
        <p:cNvGrpSpPr/>
        <p:nvPr/>
      </p:nvGrpSpPr>
      <p:grpSpPr>
        <a:xfrm>
          <a:off x="0" y="0"/>
          <a:ext cx="0" cy="0"/>
          <a:chOff x="0" y="0"/>
          <a:chExt cx="0" cy="0"/>
        </a:xfrm>
      </p:grpSpPr>
      <p:pic>
        <p:nvPicPr>
          <p:cNvPr id="56" name="图形 55">
            <a:extLst>
              <a:ext uri="{FF2B5EF4-FFF2-40B4-BE49-F238E27FC236}">
                <a16:creationId xmlns:a16="http://schemas.microsoft.com/office/drawing/2014/main" id="{B95CD351-0906-0E43-CBEB-F9E5F8FE0C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48175" y="3271837"/>
            <a:ext cx="6362700" cy="3586163"/>
          </a:xfrm>
          <a:prstGeom prst="rect">
            <a:avLst/>
          </a:prstGeom>
        </p:spPr>
      </p:pic>
      <p:sp>
        <p:nvSpPr>
          <p:cNvPr id="2" name="内容占位符 6">
            <a:extLst>
              <a:ext uri="{FF2B5EF4-FFF2-40B4-BE49-F238E27FC236}">
                <a16:creationId xmlns:a16="http://schemas.microsoft.com/office/drawing/2014/main" id="{F8763119-2D30-62CF-4F7C-C68246D363D8}"/>
              </a:ext>
            </a:extLst>
          </p:cNvPr>
          <p:cNvSpPr>
            <a:spLocks noGrp="1"/>
          </p:cNvSpPr>
          <p:nvPr>
            <p:ph idx="13"/>
          </p:nvPr>
        </p:nvSpPr>
        <p:spPr>
          <a:xfrm>
            <a:off x="406400" y="582613"/>
            <a:ext cx="11364913" cy="487362"/>
          </a:xfrm>
        </p:spPr>
        <p:txBody>
          <a:bodyPr/>
          <a:lstStyle/>
          <a:p>
            <a:r>
              <a:rPr lang="zh-CN" altLang="en-US" dirty="0"/>
              <a:t>基於規則的自動駕駛决策方法：總結</a:t>
            </a:r>
          </a:p>
        </p:txBody>
      </p:sp>
      <p:pic>
        <p:nvPicPr>
          <p:cNvPr id="24" name="图形 23">
            <a:extLst>
              <a:ext uri="{FF2B5EF4-FFF2-40B4-BE49-F238E27FC236}">
                <a16:creationId xmlns:a16="http://schemas.microsoft.com/office/drawing/2014/main" id="{8B92AE05-E535-4D76-0FB4-4E05715515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7174" y="1225551"/>
            <a:ext cx="10140950" cy="5049836"/>
          </a:xfrm>
          <a:prstGeom prst="rect">
            <a:avLst/>
          </a:prstGeom>
        </p:spPr>
      </p:pic>
    </p:spTree>
    <p:extLst>
      <p:ext uri="{BB962C8B-B14F-4D97-AF65-F5344CB8AC3E}">
        <p14:creationId xmlns:p14="http://schemas.microsoft.com/office/powerpoint/2010/main" val="4276143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DE002-F346-161F-77C6-2EBB6E95E152}"/>
            </a:ext>
          </a:extLst>
        </p:cNvPr>
        <p:cNvGrpSpPr/>
        <p:nvPr/>
      </p:nvGrpSpPr>
      <p:grpSpPr>
        <a:xfrm>
          <a:off x="0" y="0"/>
          <a:ext cx="0" cy="0"/>
          <a:chOff x="0" y="0"/>
          <a:chExt cx="0" cy="0"/>
        </a:xfrm>
      </p:grpSpPr>
      <p:pic>
        <p:nvPicPr>
          <p:cNvPr id="56" name="图形 55">
            <a:extLst>
              <a:ext uri="{FF2B5EF4-FFF2-40B4-BE49-F238E27FC236}">
                <a16:creationId xmlns:a16="http://schemas.microsoft.com/office/drawing/2014/main" id="{BF5CF318-3DCA-23C1-D6C9-6DDEDD9E51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48175" y="3271837"/>
            <a:ext cx="6362700" cy="3586163"/>
          </a:xfrm>
          <a:prstGeom prst="rect">
            <a:avLst/>
          </a:prstGeom>
        </p:spPr>
      </p:pic>
      <p:sp>
        <p:nvSpPr>
          <p:cNvPr id="2" name="内容占位符 6">
            <a:extLst>
              <a:ext uri="{FF2B5EF4-FFF2-40B4-BE49-F238E27FC236}">
                <a16:creationId xmlns:a16="http://schemas.microsoft.com/office/drawing/2014/main" id="{7F77AB09-B0EE-8099-9E91-628D0F69E04D}"/>
              </a:ext>
            </a:extLst>
          </p:cNvPr>
          <p:cNvSpPr>
            <a:spLocks noGrp="1"/>
          </p:cNvSpPr>
          <p:nvPr>
            <p:ph idx="13"/>
          </p:nvPr>
        </p:nvSpPr>
        <p:spPr>
          <a:xfrm>
            <a:off x="406400" y="582613"/>
            <a:ext cx="11364913" cy="487362"/>
          </a:xfrm>
        </p:spPr>
        <p:txBody>
          <a:bodyPr/>
          <a:lstStyle/>
          <a:p>
            <a:r>
              <a:rPr lang="zh-CN" altLang="en-US" dirty="0"/>
              <a:t>基於規則方法的局限性</a:t>
            </a:r>
          </a:p>
        </p:txBody>
      </p:sp>
      <p:sp>
        <p:nvSpPr>
          <p:cNvPr id="5" name="文本框 4">
            <a:extLst>
              <a:ext uri="{FF2B5EF4-FFF2-40B4-BE49-F238E27FC236}">
                <a16:creationId xmlns:a16="http://schemas.microsoft.com/office/drawing/2014/main" id="{711E775C-E78C-AD5D-2885-F4EDC1A4F8FF}"/>
              </a:ext>
            </a:extLst>
          </p:cNvPr>
          <p:cNvSpPr txBox="1"/>
          <p:nvPr/>
        </p:nvSpPr>
        <p:spPr>
          <a:xfrm>
            <a:off x="400305" y="1146702"/>
            <a:ext cx="11546788" cy="1430328"/>
          </a:xfrm>
          <a:prstGeom prst="rect">
            <a:avLst/>
          </a:prstGeom>
          <a:noFill/>
        </p:spPr>
        <p:txBody>
          <a:bodyPr wrap="square">
            <a:spAutoFit/>
          </a:bodyPr>
          <a:lstStyle/>
          <a:p>
            <a:pPr marL="342900" indent="-342900">
              <a:lnSpc>
                <a:spcPct val="125000"/>
              </a:lnSpc>
              <a:buClr>
                <a:srgbClr val="0A66AD"/>
              </a:buClr>
              <a:buFont typeface="Wingdings" panose="05000000000000000000" pitchFamily="2" charset="2"/>
              <a:buChar char="n"/>
            </a:pPr>
            <a:r>
              <a:rPr lang="zh-TW" altLang="en-US" sz="2400" dirty="0">
                <a:latin typeface="Times New Roman" panose="02020603050405020304" pitchFamily="18" charset="0"/>
                <a:ea typeface="黑体" panose="02010609060101010101" pitchFamily="49" charset="-122"/>
                <a:cs typeface="Times New Roman" panose="02020603050405020304" pitchFamily="18" charset="0"/>
              </a:rPr>
              <a:t>基於規則的系統雖然在一些簡單情況下表現不錯，</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但隨著場景複雜度的增加，需要編寫大量規則才能覆蓋所有情況。此外，面對駕駛場景中一些突發情況，由於規則庫沒有相應的應對方法，也可能造成危險。</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思想气泡: 云 6">
            <a:extLst>
              <a:ext uri="{FF2B5EF4-FFF2-40B4-BE49-F238E27FC236}">
                <a16:creationId xmlns:a16="http://schemas.microsoft.com/office/drawing/2014/main" id="{96C250CD-A4FE-6627-0D16-9CF1DAE6A740}"/>
              </a:ext>
            </a:extLst>
          </p:cNvPr>
          <p:cNvSpPr/>
          <p:nvPr/>
        </p:nvSpPr>
        <p:spPr>
          <a:xfrm>
            <a:off x="586196" y="5162405"/>
            <a:ext cx="4997497" cy="1128376"/>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能否讓智能體自主且自適應的學習駕駛策略？</a:t>
            </a:r>
          </a:p>
        </p:txBody>
      </p:sp>
      <p:pic>
        <p:nvPicPr>
          <p:cNvPr id="16" name="图片 15" descr="电脑萤幕画面&#10;&#10;AI 生成的内容可能不正确。">
            <a:extLst>
              <a:ext uri="{FF2B5EF4-FFF2-40B4-BE49-F238E27FC236}">
                <a16:creationId xmlns:a16="http://schemas.microsoft.com/office/drawing/2014/main" id="{B154637B-F044-D781-88F9-5F78BC3600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345" y="3785262"/>
            <a:ext cx="5155200" cy="1288800"/>
          </a:xfrm>
          <a:prstGeom prst="rect">
            <a:avLst/>
          </a:prstGeom>
        </p:spPr>
      </p:pic>
      <p:pic>
        <p:nvPicPr>
          <p:cNvPr id="17" name="图片 16" descr="电脑萤幕画面&#10;&#10;AI 生成的内容可能不正确。">
            <a:extLst>
              <a:ext uri="{FF2B5EF4-FFF2-40B4-BE49-F238E27FC236}">
                <a16:creationId xmlns:a16="http://schemas.microsoft.com/office/drawing/2014/main" id="{F63957E3-39E0-BCB6-A32A-4954443689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8306" y="3778054"/>
            <a:ext cx="5338787" cy="1286864"/>
          </a:xfrm>
          <a:prstGeom prst="rect">
            <a:avLst/>
          </a:prstGeom>
        </p:spPr>
      </p:pic>
      <p:sp>
        <p:nvSpPr>
          <p:cNvPr id="18" name="文本框 17">
            <a:extLst>
              <a:ext uri="{FF2B5EF4-FFF2-40B4-BE49-F238E27FC236}">
                <a16:creationId xmlns:a16="http://schemas.microsoft.com/office/drawing/2014/main" id="{575F8571-91D1-FF09-FF52-5A5AF6F871EF}"/>
              </a:ext>
            </a:extLst>
          </p:cNvPr>
          <p:cNvSpPr txBox="1"/>
          <p:nvPr/>
        </p:nvSpPr>
        <p:spPr>
          <a:xfrm>
            <a:off x="1139386" y="3309299"/>
            <a:ext cx="3521724" cy="369332"/>
          </a:xfrm>
          <a:prstGeom prst="rect">
            <a:avLst/>
          </a:prstGeom>
          <a:noFill/>
        </p:spPr>
        <p:txBody>
          <a:bodyPr wrap="square" rtlCol="0">
            <a:spAutoFit/>
          </a:bodyPr>
          <a:lstStyle/>
          <a:p>
            <a:r>
              <a:rPr lang="zh-CN" altLang="en-US" dirty="0">
                <a:solidFill>
                  <a:srgbClr val="FF0000"/>
                </a:solidFill>
                <a:latin typeface="黑体" panose="02010609060101010101" pitchFamily="49" charset="-122"/>
                <a:ea typeface="黑体" panose="02010609060101010101" pitchFamily="49" charset="-122"/>
              </a:rPr>
              <a:t>規則中沒有單獨考慮靜止障礙物</a:t>
            </a:r>
          </a:p>
        </p:txBody>
      </p:sp>
      <p:sp>
        <p:nvSpPr>
          <p:cNvPr id="19" name="文本框 18">
            <a:extLst>
              <a:ext uri="{FF2B5EF4-FFF2-40B4-BE49-F238E27FC236}">
                <a16:creationId xmlns:a16="http://schemas.microsoft.com/office/drawing/2014/main" id="{A412D486-F7F2-381C-7E9B-00D83784CC42}"/>
              </a:ext>
            </a:extLst>
          </p:cNvPr>
          <p:cNvSpPr txBox="1"/>
          <p:nvPr/>
        </p:nvSpPr>
        <p:spPr>
          <a:xfrm>
            <a:off x="8127440" y="3309545"/>
            <a:ext cx="2925174" cy="369332"/>
          </a:xfrm>
          <a:prstGeom prst="rect">
            <a:avLst/>
          </a:prstGeom>
          <a:noFill/>
        </p:spPr>
        <p:txBody>
          <a:bodyPr wrap="square" rtlCol="0">
            <a:spAutoFit/>
          </a:bodyPr>
          <a:lstStyle/>
          <a:p>
            <a:r>
              <a:rPr lang="zh-CN" altLang="en-US" dirty="0">
                <a:solidFill>
                  <a:srgbClr val="FF0000"/>
                </a:solidFill>
                <a:latin typeface="黑体" panose="02010609060101010101" pitchFamily="49" charset="-122"/>
                <a:ea typeface="黑体" panose="02010609060101010101" pitchFamily="49" charset="-122"/>
              </a:rPr>
              <a:t>規則中考慮了靜止障礙物</a:t>
            </a:r>
          </a:p>
        </p:txBody>
      </p:sp>
      <p:sp>
        <p:nvSpPr>
          <p:cNvPr id="23" name="文本框 22">
            <a:extLst>
              <a:ext uri="{FF2B5EF4-FFF2-40B4-BE49-F238E27FC236}">
                <a16:creationId xmlns:a16="http://schemas.microsoft.com/office/drawing/2014/main" id="{B36A3ED1-1E8D-6A38-E670-D0C3E603C718}"/>
              </a:ext>
            </a:extLst>
          </p:cNvPr>
          <p:cNvSpPr txBox="1"/>
          <p:nvPr/>
        </p:nvSpPr>
        <p:spPr>
          <a:xfrm>
            <a:off x="282946" y="2793793"/>
            <a:ext cx="11781505" cy="506998"/>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比如，如果自動駕駛汽車仅把障礙物當作靜止的前車，可能導致來不及減速而發生碰撞。</a:t>
            </a:r>
          </a:p>
        </p:txBody>
      </p:sp>
      <p:sp>
        <p:nvSpPr>
          <p:cNvPr id="3" name="文本框 2">
            <a:extLst>
              <a:ext uri="{FF2B5EF4-FFF2-40B4-BE49-F238E27FC236}">
                <a16:creationId xmlns:a16="http://schemas.microsoft.com/office/drawing/2014/main" id="{71D390BE-25DF-0767-2F3F-52925D8F2782}"/>
              </a:ext>
            </a:extLst>
          </p:cNvPr>
          <p:cNvSpPr txBox="1"/>
          <p:nvPr/>
        </p:nvSpPr>
        <p:spPr>
          <a:xfrm>
            <a:off x="5864728" y="5321280"/>
            <a:ext cx="5338787" cy="954107"/>
          </a:xfrm>
          <a:prstGeom prst="rect">
            <a:avLst/>
          </a:prstGeom>
          <a:noFill/>
        </p:spPr>
        <p:txBody>
          <a:bodyPr wrap="square" rtlCol="0">
            <a:spAutoFit/>
          </a:bodyPr>
          <a:lstStyle/>
          <a:p>
            <a:r>
              <a:rPr lang="zh-CN" altLang="en-US" sz="2800" dirty="0">
                <a:solidFill>
                  <a:srgbClr val="FF0000"/>
                </a:solidFill>
                <a:latin typeface="黑体" panose="02010609060101010101" pitchFamily="49" charset="-122"/>
                <a:ea typeface="黑体" panose="02010609060101010101" pitchFamily="49" charset="-122"/>
              </a:rPr>
              <a:t>强化學習？</a:t>
            </a:r>
            <a:endParaRPr lang="en-US" altLang="zh-CN" sz="2800" dirty="0">
              <a:solidFill>
                <a:srgbClr val="FF0000"/>
              </a:solidFill>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优点</a:t>
            </a:r>
            <a:r>
              <a:rPr lang="zh-CN" altLang="en-US" sz="2800" dirty="0">
                <a:latin typeface="黑体" panose="02010609060101010101" pitchFamily="49" charset="-122"/>
                <a:ea typeface="黑体" panose="02010609060101010101" pitchFamily="49" charset="-122"/>
                <a:sym typeface="Wingdings" panose="05000000000000000000" pitchFamily="2" charset="2"/>
              </a:rPr>
              <a:t>：</a:t>
            </a:r>
            <a:r>
              <a:rPr lang="en-US" altLang="zh-CN" sz="2800" dirty="0">
                <a:solidFill>
                  <a:schemeClr val="tx1">
                    <a:lumMod val="95000"/>
                    <a:lumOff val="5000"/>
                  </a:schemeClr>
                </a:solidFill>
                <a:latin typeface="黑体" panose="02010609060101010101" pitchFamily="49" charset="-122"/>
                <a:ea typeface="黑体" panose="02010609060101010101" pitchFamily="49" charset="-122"/>
                <a:sym typeface="Wingdings" panose="05000000000000000000" pitchFamily="2" charset="2"/>
              </a:rPr>
              <a:t>(1)</a:t>
            </a:r>
            <a:r>
              <a:rPr lang="zh-CN" altLang="en-US" sz="2800" dirty="0">
                <a:solidFill>
                  <a:schemeClr val="tx1">
                    <a:lumMod val="95000"/>
                    <a:lumOff val="5000"/>
                  </a:schemeClr>
                </a:solidFill>
                <a:latin typeface="黑体" panose="02010609060101010101" pitchFamily="49" charset="-122"/>
                <a:ea typeface="黑体" panose="02010609060101010101" pitchFamily="49" charset="-122"/>
              </a:rPr>
              <a:t>自主性 </a:t>
            </a:r>
            <a:r>
              <a:rPr lang="en-US" altLang="zh-CN" sz="2800" dirty="0">
                <a:solidFill>
                  <a:schemeClr val="tx1">
                    <a:lumMod val="95000"/>
                    <a:lumOff val="5000"/>
                  </a:schemeClr>
                </a:solidFill>
                <a:latin typeface="黑体" panose="02010609060101010101" pitchFamily="49" charset="-122"/>
                <a:ea typeface="黑体" panose="02010609060101010101" pitchFamily="49" charset="-122"/>
              </a:rPr>
              <a:t>(2)</a:t>
            </a:r>
            <a:r>
              <a:rPr lang="zh-CN" altLang="en-US" sz="2800" dirty="0">
                <a:solidFill>
                  <a:schemeClr val="tx1">
                    <a:lumMod val="95000"/>
                    <a:lumOff val="5000"/>
                  </a:schemeClr>
                </a:solidFill>
                <a:latin typeface="黑体" panose="02010609060101010101" pitchFamily="49" charset="-122"/>
                <a:ea typeface="黑体" panose="02010609060101010101" pitchFamily="49" charset="-122"/>
              </a:rPr>
              <a:t>自适应性</a:t>
            </a:r>
          </a:p>
        </p:txBody>
      </p:sp>
    </p:spTree>
    <p:extLst>
      <p:ext uri="{BB962C8B-B14F-4D97-AF65-F5344CB8AC3E}">
        <p14:creationId xmlns:p14="http://schemas.microsoft.com/office/powerpoint/2010/main" val="2760496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51653-7712-8602-EC4A-1BDB36390A44}"/>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A51F0AD6-4D26-154C-7295-834BC9CFE1B4}"/>
              </a:ext>
            </a:extLst>
          </p:cNvPr>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pic>
        <p:nvPicPr>
          <p:cNvPr id="56" name="图形 55">
            <a:extLst>
              <a:ext uri="{FF2B5EF4-FFF2-40B4-BE49-F238E27FC236}">
                <a16:creationId xmlns:a16="http://schemas.microsoft.com/office/drawing/2014/main" id="{7ED4CB23-C647-4B0A-4573-5AD2B3CFFD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48175" y="3271837"/>
            <a:ext cx="6362700" cy="3586163"/>
          </a:xfrm>
          <a:prstGeom prst="rect">
            <a:avLst/>
          </a:prstGeom>
        </p:spPr>
      </p:pic>
      <p:sp>
        <p:nvSpPr>
          <p:cNvPr id="2" name="内容占位符 6">
            <a:extLst>
              <a:ext uri="{FF2B5EF4-FFF2-40B4-BE49-F238E27FC236}">
                <a16:creationId xmlns:a16="http://schemas.microsoft.com/office/drawing/2014/main" id="{231FEF43-606B-A242-040A-7CA1D625B986}"/>
              </a:ext>
            </a:extLst>
          </p:cNvPr>
          <p:cNvSpPr>
            <a:spLocks noGrp="1"/>
          </p:cNvSpPr>
          <p:nvPr>
            <p:ph idx="13"/>
          </p:nvPr>
        </p:nvSpPr>
        <p:spPr>
          <a:xfrm>
            <a:off x="406400" y="582613"/>
            <a:ext cx="11364913" cy="487362"/>
          </a:xfrm>
        </p:spPr>
        <p:txBody>
          <a:bodyPr/>
          <a:lstStyle/>
          <a:p>
            <a:r>
              <a:rPr lang="zh-CN" altLang="en-US" dirty="0"/>
              <a:t>如何利用基於規則的決策模型</a:t>
            </a:r>
          </a:p>
        </p:txBody>
      </p:sp>
      <p:sp>
        <p:nvSpPr>
          <p:cNvPr id="8" name="AutoShape 2" descr="爆火的端到端如何加速智驾落地？ - OFweek人工智能网">
            <a:extLst>
              <a:ext uri="{FF2B5EF4-FFF2-40B4-BE49-F238E27FC236}">
                <a16:creationId xmlns:a16="http://schemas.microsoft.com/office/drawing/2014/main" id="{A936A400-AC2E-6376-3285-577840E8D0A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4" descr="神经网络(Neural Network) 初探« Qubic's Website">
            <a:extLst>
              <a:ext uri="{FF2B5EF4-FFF2-40B4-BE49-F238E27FC236}">
                <a16:creationId xmlns:a16="http://schemas.microsoft.com/office/drawing/2014/main" id="{4D84701C-3D7E-2540-3219-09844224815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9" name="图片 18">
            <a:extLst>
              <a:ext uri="{FF2B5EF4-FFF2-40B4-BE49-F238E27FC236}">
                <a16:creationId xmlns:a16="http://schemas.microsoft.com/office/drawing/2014/main" id="{09C1972C-104B-9606-44B6-4A09317F75AF}"/>
              </a:ext>
            </a:extLst>
          </p:cNvPr>
          <p:cNvPicPr>
            <a:picLocks noChangeAspect="1"/>
          </p:cNvPicPr>
          <p:nvPr/>
        </p:nvPicPr>
        <p:blipFill>
          <a:blip r:embed="rId5"/>
          <a:stretch>
            <a:fillRect/>
          </a:stretch>
        </p:blipFill>
        <p:spPr>
          <a:xfrm>
            <a:off x="420444" y="1325303"/>
            <a:ext cx="10983446" cy="2247900"/>
          </a:xfrm>
          <a:prstGeom prst="rect">
            <a:avLst/>
          </a:prstGeom>
        </p:spPr>
      </p:pic>
      <p:sp>
        <p:nvSpPr>
          <p:cNvPr id="20" name="文本框 19">
            <a:extLst>
              <a:ext uri="{FF2B5EF4-FFF2-40B4-BE49-F238E27FC236}">
                <a16:creationId xmlns:a16="http://schemas.microsoft.com/office/drawing/2014/main" id="{7D5D13FF-862E-6AB2-F888-CC75A70DE5C3}"/>
              </a:ext>
            </a:extLst>
          </p:cNvPr>
          <p:cNvSpPr txBox="1"/>
          <p:nvPr/>
        </p:nvSpPr>
        <p:spPr>
          <a:xfrm>
            <a:off x="406400" y="3623566"/>
            <a:ext cx="11836401" cy="2798843"/>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基於規則的車輛</a:t>
            </a:r>
            <a:r>
              <a:rPr lang="zh-CN" altLang="en-US" sz="2400" dirty="0">
                <a:solidFill>
                  <a:srgbClr val="FF0000"/>
                </a:solidFill>
                <a:latin typeface="黑体" panose="02010609060101010101" pitchFamily="49" charset="-122"/>
                <a:ea typeface="黑体" panose="02010609060101010101" pitchFamily="49" charset="-122"/>
              </a:rPr>
              <a:t>通常</a:t>
            </a:r>
            <a:r>
              <a:rPr lang="zh-CN" altLang="en-US" sz="2400" dirty="0">
                <a:latin typeface="黑体" panose="02010609060101010101" pitchFamily="49" charset="-122"/>
                <a:ea typeface="黑体" panose="02010609060101010101" pitchFamily="49" charset="-122"/>
              </a:rPr>
              <a:t>作爲仿真環境中的</a:t>
            </a:r>
            <a:r>
              <a:rPr lang="zh-CN" altLang="en-US" sz="2400" b="1" dirty="0">
                <a:solidFill>
                  <a:srgbClr val="0070C0"/>
                </a:solidFill>
                <a:latin typeface="黑体" panose="02010609060101010101" pitchFamily="49" charset="-122"/>
                <a:ea typeface="黑体" panose="02010609060101010101" pitchFamily="49" charset="-122"/>
              </a:rPr>
              <a:t>周圍車輛</a:t>
            </a:r>
            <a:r>
              <a:rPr lang="en-US" altLang="zh-CN" sz="2400" dirty="0">
                <a:latin typeface="黑体" panose="02010609060101010101" pitchFamily="49" charset="-122"/>
                <a:ea typeface="黑体" panose="02010609060101010101" pitchFamily="49" charset="-122"/>
              </a:rPr>
              <a:t>(</a:t>
            </a:r>
            <a:r>
              <a:rPr lang="zh-CN" altLang="en-US" sz="2400" b="1" dirty="0">
                <a:solidFill>
                  <a:srgbClr val="0070C0"/>
                </a:solidFill>
                <a:latin typeface="黑体" panose="02010609060101010101" pitchFamily="49" charset="-122"/>
                <a:ea typeface="黑体" panose="02010609060101010101" pitchFamily="49" charset="-122"/>
              </a:rPr>
              <a:t>也可以配置為自車</a:t>
            </a:r>
            <a:r>
              <a:rPr lang="en-US" altLang="zh-CN" sz="2400" dirty="0">
                <a:latin typeface="黑体" panose="02010609060101010101" pitchFamily="49" charset="-122"/>
                <a:ea typeface="黑体" panose="02010609060101010101" pitchFamily="49" charset="-122"/>
              </a:rPr>
              <a:t>): </a:t>
            </a:r>
          </a:p>
          <a:p>
            <a:pPr marL="285750" indent="-28575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不需要訓練，實時性好，而且通常具有一定的汎化能力，可以快速部署在任意駕駛場景。</a:t>
            </a:r>
            <a:endParaRPr lang="en-US" altLang="zh-CN" sz="2400" dirty="0">
              <a:latin typeface="黑体" panose="02010609060101010101" pitchFamily="49" charset="-122"/>
              <a:ea typeface="黑体" panose="02010609060101010101" pitchFamily="49" charset="-122"/>
            </a:endParaRPr>
          </a:p>
          <a:p>
            <a:pPr marL="285750" indent="-28575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有可解釋性，每個模型參數意義明確，便於模擬各類交通參與者。</a:t>
            </a:r>
            <a:endParaRPr lang="en-US" altLang="zh-CN" sz="2400" dirty="0">
              <a:latin typeface="黑体" panose="02010609060101010101" pitchFamily="49" charset="-122"/>
              <a:ea typeface="黑体" panose="02010609060101010101" pitchFamily="49" charset="-122"/>
            </a:endParaRPr>
          </a:p>
          <a:p>
            <a:pPr>
              <a:lnSpc>
                <a:spcPct val="125000"/>
              </a:lnSpc>
              <a:buClr>
                <a:srgbClr val="0070C0"/>
              </a:buClr>
            </a:pPr>
            <a:r>
              <a:rPr lang="zh-CN" altLang="en-US" sz="2400" dirty="0">
                <a:latin typeface="黑体" panose="02010609060101010101" pitchFamily="49" charset="-122"/>
                <a:ea typeface="黑体" panose="02010609060101010101" pitchFamily="49" charset="-122"/>
              </a:rPr>
              <a:t>基於强化學習的車輛通常作爲環境中的</a:t>
            </a:r>
            <a:r>
              <a:rPr lang="zh-CN" altLang="en-US" sz="2400" b="1" dirty="0">
                <a:solidFill>
                  <a:srgbClr val="00B050"/>
                </a:solidFill>
                <a:latin typeface="黑体" panose="02010609060101010101" pitchFamily="49" charset="-122"/>
                <a:ea typeface="黑体" panose="02010609060101010101" pitchFamily="49" charset="-122"/>
              </a:rPr>
              <a:t>自車</a:t>
            </a:r>
            <a:r>
              <a:rPr lang="en-US" altLang="zh-CN" sz="2400" dirty="0">
                <a:latin typeface="黑体" panose="02010609060101010101" pitchFamily="49" charset="-122"/>
                <a:ea typeface="黑体" panose="02010609060101010101" pitchFamily="49" charset="-122"/>
              </a:rPr>
              <a:t>(</a:t>
            </a:r>
            <a:r>
              <a:rPr lang="zh-CN" altLang="en-US" sz="2400" b="1" dirty="0">
                <a:solidFill>
                  <a:srgbClr val="00B050"/>
                </a:solidFill>
                <a:latin typeface="黑体" panose="02010609060101010101" pitchFamily="49" charset="-122"/>
                <a:ea typeface="黑体" panose="02010609060101010101" pitchFamily="49" charset="-122"/>
              </a:rPr>
              <a:t>需要學習的車輛</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marL="342900" indent="-34290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目的是得到一個比規則更好的決策模型</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能夠覆蓋更多的駕駛情況）</a:t>
            </a:r>
            <a:endParaRPr lang="en-US" altLang="zh-CN"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98140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B6660-E417-EA7E-916C-F9A98B8831EF}"/>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2E91A9C0-1D99-7A75-DB71-F40F691C0FE4}"/>
              </a:ext>
            </a:extLst>
          </p:cNvPr>
          <p:cNvSpPr>
            <a:spLocks noGrp="1"/>
          </p:cNvSpPr>
          <p:nvPr>
            <p:ph idx="1"/>
          </p:nvPr>
        </p:nvSpPr>
        <p:spPr>
          <a:xfrm>
            <a:off x="551331" y="1378049"/>
            <a:ext cx="11364780" cy="5158059"/>
          </a:xfrm>
        </p:spPr>
        <p:txBody>
          <a:bodyPr/>
          <a:lstStyle/>
          <a:p>
            <a:pPr marL="0" indent="0">
              <a:lnSpc>
                <a:spcPct val="150000"/>
              </a:lnSpc>
              <a:buNone/>
            </a:pPr>
            <a:r>
              <a:rPr lang="en-US" altLang="zh-CN" dirty="0"/>
              <a:t>1. </a:t>
            </a:r>
            <a:r>
              <a:rPr lang="zh-CN" altLang="en-US" dirty="0"/>
              <a:t>基於規則的自動駕駛決策</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1.1. </a:t>
            </a:r>
            <a:r>
              <a:rPr lang="zh-CN" altLang="en-US" sz="2400" dirty="0">
                <a:latin typeface="黑体" panose="02010609060101010101" pitchFamily="49" charset="-122"/>
                <a:ea typeface="黑体" panose="02010609060101010101" pitchFamily="49" charset="-122"/>
              </a:rPr>
              <a:t>基于逻辑判断的决策方法</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1.2. </a:t>
            </a:r>
            <a:r>
              <a:rPr lang="zh-CN" altLang="en-US" sz="2400" dirty="0">
                <a:latin typeface="黑体" panose="02010609060101010101" pitchFamily="49" charset="-122"/>
                <a:ea typeface="黑体" panose="02010609060101010101" pitchFamily="49" charset="-122"/>
              </a:rPr>
              <a:t>基于数学模型的决策方法</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1.3. </a:t>
            </a:r>
            <a:r>
              <a:rPr lang="zh-CN" altLang="en-US" sz="2400" dirty="0">
                <a:latin typeface="黑体" panose="02010609060101010101" pitchFamily="49" charset="-122"/>
                <a:ea typeface="黑体" panose="02010609060101010101" pitchFamily="49" charset="-122"/>
              </a:rPr>
              <a:t>如何配置环境中基于规则的车辆</a:t>
            </a:r>
            <a:endParaRPr lang="en-US" altLang="zh-CN" sz="24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如何配置不同类型的周围车辆</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 如何将自车配置为基于规则的车辆</a:t>
            </a:r>
            <a:endParaRPr lang="en-US" altLang="zh-CN" sz="2000" dirty="0">
              <a:latin typeface="黑体" panose="02010609060101010101" pitchFamily="49" charset="-122"/>
              <a:ea typeface="黑体" panose="02010609060101010101" pitchFamily="49" charset="-122"/>
            </a:endParaRPr>
          </a:p>
          <a:p>
            <a:pPr marL="1828800" lvl="4" indent="0">
              <a:lnSpc>
                <a:spcPct val="150000"/>
              </a:lnSpc>
              <a:buNone/>
            </a:pPr>
            <a:endParaRPr lang="en-US" altLang="zh-CN" sz="2400" dirty="0">
              <a:latin typeface="黑体" panose="02010609060101010101" pitchFamily="49" charset="-122"/>
              <a:ea typeface="黑体" panose="02010609060101010101" pitchFamily="49" charset="-122"/>
            </a:endParaRPr>
          </a:p>
          <a:p>
            <a:pPr lvl="5">
              <a:lnSpc>
                <a:spcPct val="150000"/>
              </a:lnSpc>
            </a:pPr>
            <a:endParaRPr lang="en-US" altLang="zh-CN" dirty="0"/>
          </a:p>
          <a:p>
            <a:pPr marL="0" indent="0">
              <a:buNone/>
            </a:pPr>
            <a:endParaRPr lang="zh-CN" altLang="en-US" dirty="0"/>
          </a:p>
        </p:txBody>
      </p:sp>
      <p:sp>
        <p:nvSpPr>
          <p:cNvPr id="3" name="灯片编号占位符 2">
            <a:extLst>
              <a:ext uri="{FF2B5EF4-FFF2-40B4-BE49-F238E27FC236}">
                <a16:creationId xmlns:a16="http://schemas.microsoft.com/office/drawing/2014/main" id="{F12856CA-1FE9-C782-E1A4-1FF8277AB1C2}"/>
              </a:ext>
            </a:extLst>
          </p:cNvPr>
          <p:cNvSpPr>
            <a:spLocks noGrp="1"/>
          </p:cNvSpPr>
          <p:nvPr>
            <p:ph type="sldNum" sz="quarter" idx="12"/>
          </p:nvPr>
        </p:nvSpPr>
        <p:spPr/>
        <p:txBody>
          <a:bodyPr/>
          <a:lstStyle/>
          <a:p>
            <a:fld id="{2D0209AD-E28C-4726-BE4E-D4239F457C7A}" type="slidenum">
              <a:rPr lang="zh-TW" altLang="en-US" smtClean="0"/>
              <a:t>18</a:t>
            </a:fld>
            <a:endParaRPr lang="zh-TW" altLang="en-US"/>
          </a:p>
        </p:txBody>
      </p:sp>
      <p:sp>
        <p:nvSpPr>
          <p:cNvPr id="5" name="矩形: 圆角 4">
            <a:extLst>
              <a:ext uri="{FF2B5EF4-FFF2-40B4-BE49-F238E27FC236}">
                <a16:creationId xmlns:a16="http://schemas.microsoft.com/office/drawing/2014/main" id="{15C3BF7D-74CB-8946-D0E7-292D8077760C}"/>
              </a:ext>
            </a:extLst>
          </p:cNvPr>
          <p:cNvSpPr/>
          <p:nvPr/>
        </p:nvSpPr>
        <p:spPr>
          <a:xfrm>
            <a:off x="2209113" y="3499583"/>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6530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1AB01-4882-93AC-9F06-FC42E45C838B}"/>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3CC8B44D-6EE0-8E89-549A-8FE3A8D12D16}"/>
              </a:ext>
            </a:extLst>
          </p:cNvPr>
          <p:cNvSpPr>
            <a:spLocks noGrp="1"/>
          </p:cNvSpPr>
          <p:nvPr>
            <p:ph idx="1"/>
          </p:nvPr>
        </p:nvSpPr>
        <p:spPr>
          <a:xfrm>
            <a:off x="406775" y="1157445"/>
            <a:ext cx="11542628" cy="1274735"/>
          </a:xfrm>
        </p:spPr>
        <p:txBody>
          <a:bodyPr/>
          <a:lstStyle/>
          <a:p>
            <a:pPr marL="0" indent="0">
              <a:buNone/>
            </a:pPr>
            <a:r>
              <a:rPr lang="zh-CN" altLang="en-US" sz="2400" dirty="0"/>
              <a:t>一般來説，當我們配置環境的</a:t>
            </a:r>
            <a:r>
              <a:rPr lang="en-US" altLang="zh-CN" sz="2400" dirty="0" err="1"/>
              <a:t>json</a:t>
            </a:r>
            <a:r>
              <a:rPr lang="zh-CN" altLang="en-US" sz="2400" dirty="0"/>
              <a:t>文件時，如果沒有特別指定，默認環境中周圍車輛為</a:t>
            </a:r>
            <a:r>
              <a:rPr lang="en-US" altLang="zh-CN" sz="2400" dirty="0"/>
              <a:t>IDM</a:t>
            </a:r>
            <a:r>
              <a:rPr lang="zh-CN" altLang="en-US" sz="2400" dirty="0"/>
              <a:t>車輛。</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dirty="0"/>
          </a:p>
        </p:txBody>
      </p:sp>
      <p:sp>
        <p:nvSpPr>
          <p:cNvPr id="7" name="内容占位符 6">
            <a:extLst>
              <a:ext uri="{FF2B5EF4-FFF2-40B4-BE49-F238E27FC236}">
                <a16:creationId xmlns:a16="http://schemas.microsoft.com/office/drawing/2014/main" id="{8FD7AE8B-1DF7-716D-E1DC-0E00E421612E}"/>
              </a:ext>
            </a:extLst>
          </p:cNvPr>
          <p:cNvSpPr>
            <a:spLocks noGrp="1"/>
          </p:cNvSpPr>
          <p:nvPr>
            <p:ph idx="13"/>
          </p:nvPr>
        </p:nvSpPr>
        <p:spPr>
          <a:xfrm>
            <a:off x="406775" y="582340"/>
            <a:ext cx="11364781" cy="487456"/>
          </a:xfrm>
        </p:spPr>
        <p:txBody>
          <a:bodyPr/>
          <a:lstStyle/>
          <a:p>
            <a:r>
              <a:rPr lang="zh-CN" altLang="en-US" dirty="0"/>
              <a:t>如何配置不同類型的周圍車輛：</a:t>
            </a:r>
            <a:r>
              <a:rPr lang="en-US" altLang="zh-CN" dirty="0"/>
              <a:t>IDM</a:t>
            </a:r>
            <a:r>
              <a:rPr lang="zh-CN" altLang="en-US" dirty="0"/>
              <a:t>車輛</a:t>
            </a:r>
          </a:p>
        </p:txBody>
      </p:sp>
      <p:pic>
        <p:nvPicPr>
          <p:cNvPr id="56" name="图形 55">
            <a:extLst>
              <a:ext uri="{FF2B5EF4-FFF2-40B4-BE49-F238E27FC236}">
                <a16:creationId xmlns:a16="http://schemas.microsoft.com/office/drawing/2014/main" id="{FD930CE7-4EF5-9012-D2A4-3EB8693FFD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48175" y="3271837"/>
            <a:ext cx="6362700" cy="3586163"/>
          </a:xfrm>
          <a:prstGeom prst="rect">
            <a:avLst/>
          </a:prstGeom>
        </p:spPr>
      </p:pic>
      <p:pic>
        <p:nvPicPr>
          <p:cNvPr id="13" name="图片 12" descr="文本&#10;&#10;AI 生成的内容可能不正确。">
            <a:extLst>
              <a:ext uri="{FF2B5EF4-FFF2-40B4-BE49-F238E27FC236}">
                <a16:creationId xmlns:a16="http://schemas.microsoft.com/office/drawing/2014/main" id="{F64B25C0-D9DD-491E-9B33-18B7F49014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7725" y="1685905"/>
            <a:ext cx="4831809" cy="1340149"/>
          </a:xfrm>
          <a:prstGeom prst="rect">
            <a:avLst/>
          </a:prstGeom>
        </p:spPr>
      </p:pic>
      <p:sp>
        <p:nvSpPr>
          <p:cNvPr id="8" name="文本框 7">
            <a:extLst>
              <a:ext uri="{FF2B5EF4-FFF2-40B4-BE49-F238E27FC236}">
                <a16:creationId xmlns:a16="http://schemas.microsoft.com/office/drawing/2014/main" id="{ADF2CFB3-5FCC-9863-5114-762BFD47C8A8}"/>
              </a:ext>
            </a:extLst>
          </p:cNvPr>
          <p:cNvSpPr txBox="1"/>
          <p:nvPr/>
        </p:nvSpPr>
        <p:spPr>
          <a:xfrm>
            <a:off x="444875" y="3607674"/>
            <a:ext cx="4108075" cy="2092881"/>
          </a:xfrm>
          <a:prstGeom prst="rect">
            <a:avLst/>
          </a:prstGeom>
          <a:noFill/>
        </p:spPr>
        <p:txBody>
          <a:bodyPr wrap="square" rtlCol="0">
            <a:spAutoFit/>
          </a:bodyPr>
          <a:lstStyle/>
          <a:p>
            <a:pPr>
              <a:spcAft>
                <a:spcPts val="600"/>
              </a:spcAft>
              <a:buClr>
                <a:srgbClr val="0A66AD"/>
              </a:buClr>
            </a:pPr>
            <a:r>
              <a:rPr lang="zh-CN" altLang="en-US" sz="2400" dirty="0">
                <a:solidFill>
                  <a:srgbClr val="00B050"/>
                </a:solidFill>
                <a:latin typeface="Times New Roman" panose="02020603050405020304" pitchFamily="18" charset="0"/>
                <a:ea typeface="黑体" panose="02010609060101010101" pitchFamily="49" charset="-122"/>
                <a:cs typeface="Times New Roman" panose="02020603050405020304" pitchFamily="18" charset="0"/>
              </a:rPr>
              <a:t>綠色自車</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算法控制，需要訓練</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spcAft>
                <a:spcPts val="600"/>
              </a:spcAft>
              <a:buClr>
                <a:srgbClr val="0A66AD"/>
              </a:buClr>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spcAft>
                <a:spcPts val="600"/>
              </a:spcAft>
              <a:buClr>
                <a:srgbClr val="0A66AD"/>
              </a:buClr>
            </a:pPr>
            <a:r>
              <a:rPr lang="zh-CN" altLang="en-US" sz="24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藍色</a:t>
            </a:r>
            <a:r>
              <a:rPr lang="en-US" altLang="zh-CN" sz="24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IDM</a:t>
            </a:r>
            <a:r>
              <a:rPr lang="zh-CN" altLang="en-US" sz="24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車輛</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規則控制，不需要訓練</a:t>
            </a:r>
          </a:p>
        </p:txBody>
      </p:sp>
      <p:pic>
        <p:nvPicPr>
          <p:cNvPr id="9" name="图片 8">
            <a:extLst>
              <a:ext uri="{FF2B5EF4-FFF2-40B4-BE49-F238E27FC236}">
                <a16:creationId xmlns:a16="http://schemas.microsoft.com/office/drawing/2014/main" id="{94CDAF37-7572-9BD1-CFB8-9BAC50DA22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7724" y="3271837"/>
            <a:ext cx="7113831" cy="3157538"/>
          </a:xfrm>
          <a:prstGeom prst="rect">
            <a:avLst/>
          </a:prstGeom>
        </p:spPr>
      </p:pic>
    </p:spTree>
    <p:extLst>
      <p:ext uri="{BB962C8B-B14F-4D97-AF65-F5344CB8AC3E}">
        <p14:creationId xmlns:p14="http://schemas.microsoft.com/office/powerpoint/2010/main" val="3319243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7F433E3-E0F6-07D1-DABB-27D266AF3B8D}"/>
              </a:ext>
            </a:extLst>
          </p:cNvPr>
          <p:cNvSpPr>
            <a:spLocks noGrp="1"/>
          </p:cNvSpPr>
          <p:nvPr>
            <p:ph type="sldNum" sz="quarter" idx="12"/>
          </p:nvPr>
        </p:nvSpPr>
        <p:spPr/>
        <p:txBody>
          <a:bodyPr/>
          <a:lstStyle/>
          <a:p>
            <a:fld id="{2D0209AD-E28C-4726-BE4E-D4239F457C7A}" type="slidenum">
              <a:rPr lang="zh-TW" altLang="en-US" smtClean="0"/>
              <a:t>2</a:t>
            </a:fld>
            <a:endParaRPr lang="zh-TW" altLang="en-US"/>
          </a:p>
        </p:txBody>
      </p:sp>
      <p:sp>
        <p:nvSpPr>
          <p:cNvPr id="6" name="文本框 5">
            <a:extLst>
              <a:ext uri="{FF2B5EF4-FFF2-40B4-BE49-F238E27FC236}">
                <a16:creationId xmlns:a16="http://schemas.microsoft.com/office/drawing/2014/main" id="{406C3616-2706-FEA2-9D0F-12449B31BE8C}"/>
              </a:ext>
            </a:extLst>
          </p:cNvPr>
          <p:cNvSpPr txBox="1"/>
          <p:nvPr/>
        </p:nvSpPr>
        <p:spPr>
          <a:xfrm>
            <a:off x="630936" y="2844225"/>
            <a:ext cx="11292840" cy="584775"/>
          </a:xfrm>
          <a:prstGeom prst="rect">
            <a:avLst/>
          </a:prstGeom>
          <a:noFill/>
        </p:spPr>
        <p:txBody>
          <a:bodyPr wrap="square" rtlCol="0">
            <a:spAutoFit/>
          </a:bodyPr>
          <a:lstStyle/>
          <a:p>
            <a:r>
              <a:rPr lang="en-US" altLang="zh-CN" sz="3200" dirty="0">
                <a:latin typeface="Times New Roman" panose="02020603050405020304" pitchFamily="18" charset="0"/>
                <a:cs typeface="Times New Roman" panose="02020603050405020304" pitchFamily="18" charset="0"/>
              </a:rPr>
              <a:t>https://github.com/Markaxiong/dqn-2025av/tree/main/dqn_2025av</a:t>
            </a:r>
            <a:endParaRPr lang="zh-CN" altLang="en-US" sz="32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D31CDB02-3C66-8B0F-1944-FF8D56C0DE69}"/>
              </a:ext>
            </a:extLst>
          </p:cNvPr>
          <p:cNvSpPr txBox="1"/>
          <p:nvPr/>
        </p:nvSpPr>
        <p:spPr>
          <a:xfrm>
            <a:off x="521208" y="1380744"/>
            <a:ext cx="6684264" cy="646331"/>
          </a:xfrm>
          <a:prstGeom prst="rect">
            <a:avLst/>
          </a:prstGeom>
          <a:noFill/>
        </p:spPr>
        <p:txBody>
          <a:bodyPr wrap="square" rtlCol="0">
            <a:spAutoFit/>
          </a:bodyPr>
          <a:lstStyle/>
          <a:p>
            <a:r>
              <a:rPr lang="zh-CN" altLang="en-US" sz="3600" dirty="0">
                <a:latin typeface="Times New Roman" panose="02020603050405020304" pitchFamily="18" charset="0"/>
                <a:cs typeface="Times New Roman" panose="02020603050405020304" pitchFamily="18" charset="0"/>
              </a:rPr>
              <a:t>課程</a:t>
            </a:r>
            <a:r>
              <a:rPr lang="en-US" altLang="zh-CN" sz="3600" dirty="0">
                <a:latin typeface="Times New Roman" panose="02020603050405020304" pitchFamily="18" charset="0"/>
                <a:cs typeface="Times New Roman" panose="02020603050405020304" pitchFamily="18" charset="0"/>
              </a:rPr>
              <a:t>PPT</a:t>
            </a:r>
            <a:r>
              <a:rPr lang="zh-CN" altLang="en-US" sz="3600" dirty="0">
                <a:latin typeface="Times New Roman" panose="02020603050405020304" pitchFamily="18" charset="0"/>
                <a:cs typeface="Times New Roman" panose="02020603050405020304" pitchFamily="18" charset="0"/>
              </a:rPr>
              <a:t>以及源碼：</a:t>
            </a:r>
          </a:p>
        </p:txBody>
      </p:sp>
    </p:spTree>
    <p:extLst>
      <p:ext uri="{BB962C8B-B14F-4D97-AF65-F5344CB8AC3E}">
        <p14:creationId xmlns:p14="http://schemas.microsoft.com/office/powerpoint/2010/main" val="59270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D4864-11E3-F7F9-EDA7-312C6ED5DEEF}"/>
            </a:ext>
          </a:extLst>
        </p:cNvPr>
        <p:cNvGrpSpPr/>
        <p:nvPr/>
      </p:nvGrpSpPr>
      <p:grpSpPr>
        <a:xfrm>
          <a:off x="0" y="0"/>
          <a:ext cx="0" cy="0"/>
          <a:chOff x="0" y="0"/>
          <a:chExt cx="0" cy="0"/>
        </a:xfrm>
      </p:grpSpPr>
      <p:sp>
        <p:nvSpPr>
          <p:cNvPr id="7" name="内容占位符 6">
            <a:extLst>
              <a:ext uri="{FF2B5EF4-FFF2-40B4-BE49-F238E27FC236}">
                <a16:creationId xmlns:a16="http://schemas.microsoft.com/office/drawing/2014/main" id="{6EF1EFBE-39D3-5886-B13A-77028512EFA7}"/>
              </a:ext>
            </a:extLst>
          </p:cNvPr>
          <p:cNvSpPr>
            <a:spLocks noGrp="1"/>
          </p:cNvSpPr>
          <p:nvPr>
            <p:ph idx="13"/>
          </p:nvPr>
        </p:nvSpPr>
        <p:spPr>
          <a:xfrm>
            <a:off x="406775" y="582340"/>
            <a:ext cx="11364781" cy="487456"/>
          </a:xfrm>
        </p:spPr>
        <p:txBody>
          <a:bodyPr/>
          <a:lstStyle/>
          <a:p>
            <a:r>
              <a:rPr lang="zh-CN" altLang="en-US" dirty="0"/>
              <a:t>如何配置不同類型的周圍車輛：綫性控制車輛</a:t>
            </a:r>
          </a:p>
        </p:txBody>
      </p:sp>
      <p:pic>
        <p:nvPicPr>
          <p:cNvPr id="56" name="图形 55">
            <a:extLst>
              <a:ext uri="{FF2B5EF4-FFF2-40B4-BE49-F238E27FC236}">
                <a16:creationId xmlns:a16="http://schemas.microsoft.com/office/drawing/2014/main" id="{D41FBAC7-8A20-971B-95CD-C2C03B34ED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48175" y="3271837"/>
            <a:ext cx="6362700" cy="3586163"/>
          </a:xfrm>
          <a:prstGeom prst="rect">
            <a:avLst/>
          </a:prstGeom>
        </p:spPr>
      </p:pic>
      <p:pic>
        <p:nvPicPr>
          <p:cNvPr id="11" name="图片 10" descr="文本&#10;&#10;AI 生成的内容可能不正确。">
            <a:extLst>
              <a:ext uri="{FF2B5EF4-FFF2-40B4-BE49-F238E27FC236}">
                <a16:creationId xmlns:a16="http://schemas.microsoft.com/office/drawing/2014/main" id="{A2D88721-4517-F54D-2500-9633B0E702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191" y="2052809"/>
            <a:ext cx="9016394" cy="1611574"/>
          </a:xfrm>
          <a:prstGeom prst="rect">
            <a:avLst/>
          </a:prstGeom>
        </p:spPr>
      </p:pic>
      <p:sp>
        <p:nvSpPr>
          <p:cNvPr id="14" name="文本框 13">
            <a:extLst>
              <a:ext uri="{FF2B5EF4-FFF2-40B4-BE49-F238E27FC236}">
                <a16:creationId xmlns:a16="http://schemas.microsoft.com/office/drawing/2014/main" id="{95ABEE2E-6F14-3B6E-A9C6-70030234AF66}"/>
              </a:ext>
            </a:extLst>
          </p:cNvPr>
          <p:cNvSpPr txBox="1"/>
          <p:nvPr/>
        </p:nvSpPr>
        <p:spPr>
          <a:xfrm>
            <a:off x="406775" y="1090430"/>
            <a:ext cx="11785225" cy="1292662"/>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但</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highway_env</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也實現了其他基於規則的周圍車輛類型可供選擇</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比如</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LinearVehicle,</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需要設置</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json</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文件中的“</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other_vehicles_type</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”參數來實現</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dirty="0"/>
          </a:p>
        </p:txBody>
      </p:sp>
      <p:pic>
        <p:nvPicPr>
          <p:cNvPr id="15" name="图片 14" descr="图形用户界面&#10;&#10;AI 生成的内容可能不正确。">
            <a:extLst>
              <a:ext uri="{FF2B5EF4-FFF2-40B4-BE49-F238E27FC236}">
                <a16:creationId xmlns:a16="http://schemas.microsoft.com/office/drawing/2014/main" id="{93372213-2D08-24E4-10A6-4D10B9FF2E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5162" y="3705271"/>
            <a:ext cx="6713781" cy="2773478"/>
          </a:xfrm>
          <a:prstGeom prst="rect">
            <a:avLst/>
          </a:prstGeom>
        </p:spPr>
      </p:pic>
      <p:sp>
        <p:nvSpPr>
          <p:cNvPr id="16" name="文本框 15">
            <a:extLst>
              <a:ext uri="{FF2B5EF4-FFF2-40B4-BE49-F238E27FC236}">
                <a16:creationId xmlns:a16="http://schemas.microsoft.com/office/drawing/2014/main" id="{7F3AE196-0F27-5197-9C43-AEE816BB8F28}"/>
              </a:ext>
            </a:extLst>
          </p:cNvPr>
          <p:cNvSpPr txBox="1"/>
          <p:nvPr/>
        </p:nvSpPr>
        <p:spPr>
          <a:xfrm>
            <a:off x="577663" y="4737794"/>
            <a:ext cx="3870512" cy="830997"/>
          </a:xfrm>
          <a:prstGeom prst="rect">
            <a:avLst/>
          </a:prstGeom>
          <a:noFill/>
        </p:spPr>
        <p:txBody>
          <a:bodyPr wrap="square" rtlCol="0">
            <a:spAutoFit/>
          </a:bodyPr>
          <a:lstStyle/>
          <a:p>
            <a:r>
              <a:rPr lang="zh-CN" altLang="en-US" sz="2400" dirty="0">
                <a:solidFill>
                  <a:schemeClr val="accent4">
                    <a:lumMod val="75000"/>
                  </a:schemeClr>
                </a:solidFill>
                <a:latin typeface="黑体" panose="02010609060101010101" pitchFamily="49" charset="-122"/>
                <a:ea typeface="黑体" panose="02010609060101010101" pitchFamily="49" charset="-122"/>
              </a:rPr>
              <a:t>黃色线性控制車輛：</a:t>
            </a:r>
            <a:r>
              <a:rPr lang="zh-CN" altLang="en-US" sz="2400" dirty="0">
                <a:latin typeface="黑体" panose="02010609060101010101" pitchFamily="49" charset="-122"/>
                <a:ea typeface="黑体" panose="02010609060101010101" pitchFamily="49" charset="-122"/>
              </a:rPr>
              <a:t>规则控制，不需要训练</a:t>
            </a:r>
          </a:p>
        </p:txBody>
      </p:sp>
    </p:spTree>
    <p:extLst>
      <p:ext uri="{BB962C8B-B14F-4D97-AF65-F5344CB8AC3E}">
        <p14:creationId xmlns:p14="http://schemas.microsoft.com/office/powerpoint/2010/main" val="954354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A0024-64C1-0B87-B33F-7E4E8578B3B4}"/>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AF4C8ABD-9C74-9050-F218-1D3AC6A87363}"/>
              </a:ext>
            </a:extLst>
          </p:cNvPr>
          <p:cNvPicPr>
            <a:picLocks noChangeAspect="1"/>
          </p:cNvPicPr>
          <p:nvPr/>
        </p:nvPicPr>
        <p:blipFill>
          <a:blip r:embed="rId3"/>
          <a:stretch>
            <a:fillRect/>
          </a:stretch>
        </p:blipFill>
        <p:spPr>
          <a:xfrm>
            <a:off x="406775" y="1184332"/>
            <a:ext cx="6249272" cy="5125744"/>
          </a:xfrm>
          <a:prstGeom prst="rect">
            <a:avLst/>
          </a:prstGeom>
        </p:spPr>
      </p:pic>
      <p:sp>
        <p:nvSpPr>
          <p:cNvPr id="6" name="内容占位符 5">
            <a:extLst>
              <a:ext uri="{FF2B5EF4-FFF2-40B4-BE49-F238E27FC236}">
                <a16:creationId xmlns:a16="http://schemas.microsoft.com/office/drawing/2014/main" id="{999D5AE7-C10A-64D2-5D6E-650B39B45D65}"/>
              </a:ext>
            </a:extLst>
          </p:cNvPr>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a:extLst>
              <a:ext uri="{FF2B5EF4-FFF2-40B4-BE49-F238E27FC236}">
                <a16:creationId xmlns:a16="http://schemas.microsoft.com/office/drawing/2014/main" id="{5C9BEE91-8E67-1092-2DBC-9018BCDFE4FF}"/>
              </a:ext>
            </a:extLst>
          </p:cNvPr>
          <p:cNvSpPr>
            <a:spLocks noGrp="1"/>
          </p:cNvSpPr>
          <p:nvPr>
            <p:ph idx="13"/>
          </p:nvPr>
        </p:nvSpPr>
        <p:spPr>
          <a:xfrm>
            <a:off x="406775" y="501857"/>
            <a:ext cx="11364781" cy="487456"/>
          </a:xfrm>
        </p:spPr>
        <p:txBody>
          <a:bodyPr/>
          <a:lstStyle/>
          <a:p>
            <a:r>
              <a:rPr lang="zh-TW" altLang="en-US" dirty="0"/>
              <a:t>如何配置不同類型的周圍車輛：</a:t>
            </a:r>
            <a:r>
              <a:rPr lang="zh-CN" altLang="en-US" dirty="0"/>
              <a:t>模擬不同駕駛行爲</a:t>
            </a:r>
            <a:r>
              <a:rPr lang="en-US" altLang="zh-CN" dirty="0"/>
              <a:t> </a:t>
            </a:r>
            <a:endParaRPr lang="zh-CN" altLang="en-US" dirty="0"/>
          </a:p>
        </p:txBody>
      </p:sp>
      <p:pic>
        <p:nvPicPr>
          <p:cNvPr id="56" name="图形 55">
            <a:extLst>
              <a:ext uri="{FF2B5EF4-FFF2-40B4-BE49-F238E27FC236}">
                <a16:creationId xmlns:a16="http://schemas.microsoft.com/office/drawing/2014/main" id="{D1EDA730-5E7F-5D5C-5621-6D202C3EC0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48175" y="3271837"/>
            <a:ext cx="6362700" cy="3586163"/>
          </a:xfrm>
          <a:prstGeom prst="rect">
            <a:avLst/>
          </a:prstGeom>
        </p:spPr>
      </p:pic>
      <p:sp>
        <p:nvSpPr>
          <p:cNvPr id="3" name="文本框 2">
            <a:extLst>
              <a:ext uri="{FF2B5EF4-FFF2-40B4-BE49-F238E27FC236}">
                <a16:creationId xmlns:a16="http://schemas.microsoft.com/office/drawing/2014/main" id="{EF5C313F-947C-3826-1083-686ED98909CA}"/>
              </a:ext>
            </a:extLst>
          </p:cNvPr>
          <p:cNvSpPr txBox="1"/>
          <p:nvPr/>
        </p:nvSpPr>
        <p:spPr>
          <a:xfrm>
            <a:off x="6731462" y="1903302"/>
            <a:ext cx="5271451" cy="3722173"/>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highway_env</a:t>
            </a:r>
            <a:r>
              <a:rPr lang="zh-CN" altLang="en-US" sz="2400" dirty="0">
                <a:latin typeface="黑体" panose="02010609060101010101" pitchFamily="49" charset="-122"/>
                <a:ea typeface="黑体" panose="02010609060101010101" pitchFamily="49" charset="-122"/>
              </a:rPr>
              <a:t>源碼中，同樣實現了攻擊型和保守型車輛的簡單仿真。</a:t>
            </a:r>
            <a:endParaRPr lang="en-US" altLang="zh-CN" sz="2400" dirty="0">
              <a:latin typeface="黑体" panose="02010609060101010101" pitchFamily="49" charset="-122"/>
              <a:ea typeface="黑体" panose="02010609060101010101" pitchFamily="49" charset="-122"/>
            </a:endParaRPr>
          </a:p>
          <a:p>
            <a:pPr>
              <a:lnSpc>
                <a:spcPct val="125000"/>
              </a:lnSpc>
            </a:pP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在繼承</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LinearVehicle</a:t>
            </a:r>
            <a:r>
              <a:rPr lang="zh-CN" altLang="en-US" sz="2400" dirty="0">
                <a:latin typeface="黑体" panose="02010609060101010101" pitchFamily="49" charset="-122"/>
                <a:ea typeface="黑体" panose="02010609060101010101" pitchFamily="49" charset="-122"/>
              </a:rPr>
              <a:t>的基礎上，通過修改加速度特徵的權重係數來實現。核心想法是攻擊性車輛更關注自己當前的速度，且不太關注與前車的距離，與</a:t>
            </a:r>
            <a:r>
              <a:rPr lang="en-US" altLang="zh-CN" sz="2400" dirty="0">
                <a:latin typeface="黑体" panose="02010609060101010101" pitchFamily="49" charset="-122"/>
                <a:ea typeface="黑体" panose="02010609060101010101" pitchFamily="49" charset="-122"/>
              </a:rPr>
              <a:t>IDM</a:t>
            </a:r>
            <a:r>
              <a:rPr lang="zh-CN" altLang="en-US" sz="2400" dirty="0">
                <a:latin typeface="黑体" panose="02010609060101010101" pitchFamily="49" charset="-122"/>
                <a:ea typeface="黑体" panose="02010609060101010101" pitchFamily="49" charset="-122"/>
              </a:rPr>
              <a:t>模型類似。</a:t>
            </a:r>
            <a:endParaRPr lang="en-US" altLang="zh-CN" sz="2400" dirty="0">
              <a:latin typeface="黑体" panose="02010609060101010101" pitchFamily="49" charset="-122"/>
              <a:ea typeface="黑体" panose="02010609060101010101" pitchFamily="49" charset="-122"/>
            </a:endParaRPr>
          </a:p>
        </p:txBody>
      </p:sp>
      <p:sp>
        <p:nvSpPr>
          <p:cNvPr id="4" name="矩形 3">
            <a:extLst>
              <a:ext uri="{FF2B5EF4-FFF2-40B4-BE49-F238E27FC236}">
                <a16:creationId xmlns:a16="http://schemas.microsoft.com/office/drawing/2014/main" id="{AA92863D-8487-801D-8B29-3767028F78A8}"/>
              </a:ext>
            </a:extLst>
          </p:cNvPr>
          <p:cNvSpPr/>
          <p:nvPr/>
        </p:nvSpPr>
        <p:spPr>
          <a:xfrm>
            <a:off x="890360" y="2365289"/>
            <a:ext cx="2168165" cy="2733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9" name="矩形 8">
            <a:extLst>
              <a:ext uri="{FF2B5EF4-FFF2-40B4-BE49-F238E27FC236}">
                <a16:creationId xmlns:a16="http://schemas.microsoft.com/office/drawing/2014/main" id="{53E84245-32A0-994C-D63B-4346C4D76C85}"/>
              </a:ext>
            </a:extLst>
          </p:cNvPr>
          <p:cNvSpPr/>
          <p:nvPr/>
        </p:nvSpPr>
        <p:spPr>
          <a:xfrm>
            <a:off x="806992" y="5054345"/>
            <a:ext cx="2168165" cy="2733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7C07182C-64C6-D4CB-B0CC-7EC525A9F01F}"/>
              </a:ext>
            </a:extLst>
          </p:cNvPr>
          <p:cNvSpPr/>
          <p:nvPr/>
        </p:nvSpPr>
        <p:spPr>
          <a:xfrm>
            <a:off x="1028700" y="1267511"/>
            <a:ext cx="3076575" cy="30418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676B595-00C1-86EC-FB7A-B7E047751122}"/>
              </a:ext>
            </a:extLst>
          </p:cNvPr>
          <p:cNvSpPr/>
          <p:nvPr/>
        </p:nvSpPr>
        <p:spPr>
          <a:xfrm>
            <a:off x="1028700" y="3941746"/>
            <a:ext cx="2990850" cy="30418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5716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32D9B-01A6-8186-608F-C3E4A69E6189}"/>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6A3B5919-4144-8610-4012-80E54E1A6F99}"/>
              </a:ext>
            </a:extLst>
          </p:cNvPr>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a:extLst>
              <a:ext uri="{FF2B5EF4-FFF2-40B4-BE49-F238E27FC236}">
                <a16:creationId xmlns:a16="http://schemas.microsoft.com/office/drawing/2014/main" id="{1910B6FE-227B-EC33-78BE-E33C6462D77C}"/>
              </a:ext>
            </a:extLst>
          </p:cNvPr>
          <p:cNvSpPr>
            <a:spLocks noGrp="1"/>
          </p:cNvSpPr>
          <p:nvPr>
            <p:ph idx="13"/>
          </p:nvPr>
        </p:nvSpPr>
        <p:spPr>
          <a:xfrm>
            <a:off x="406775" y="582340"/>
            <a:ext cx="11364781" cy="487456"/>
          </a:xfrm>
        </p:spPr>
        <p:txBody>
          <a:bodyPr/>
          <a:lstStyle/>
          <a:p>
            <a:r>
              <a:rPr lang="zh-TW" altLang="en-US" dirty="0"/>
              <a:t>如何配置不同類型的周圍車輛：</a:t>
            </a:r>
            <a:r>
              <a:rPr lang="zh-CN" altLang="en-US" dirty="0"/>
              <a:t>模擬不同駕駛行爲</a:t>
            </a:r>
            <a:endParaRPr lang="zh-TW" altLang="en-US" dirty="0"/>
          </a:p>
        </p:txBody>
      </p:sp>
      <p:pic>
        <p:nvPicPr>
          <p:cNvPr id="56" name="图形 55">
            <a:extLst>
              <a:ext uri="{FF2B5EF4-FFF2-40B4-BE49-F238E27FC236}">
                <a16:creationId xmlns:a16="http://schemas.microsoft.com/office/drawing/2014/main" id="{3BD7FEB7-7D69-DFC6-8D86-40F59C86B5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48175" y="3271837"/>
            <a:ext cx="6362700" cy="3586163"/>
          </a:xfrm>
          <a:prstGeom prst="rect">
            <a:avLst/>
          </a:prstGeom>
        </p:spPr>
      </p:pic>
      <p:sp>
        <p:nvSpPr>
          <p:cNvPr id="8" name="文本框 7">
            <a:extLst>
              <a:ext uri="{FF2B5EF4-FFF2-40B4-BE49-F238E27FC236}">
                <a16:creationId xmlns:a16="http://schemas.microsoft.com/office/drawing/2014/main" id="{C6E07A4C-FE3E-B0FB-808F-AA0641774C3E}"/>
              </a:ext>
            </a:extLst>
          </p:cNvPr>
          <p:cNvSpPr txBox="1"/>
          <p:nvPr/>
        </p:nvSpPr>
        <p:spPr>
          <a:xfrm>
            <a:off x="420444" y="1145641"/>
            <a:ext cx="11579878" cy="461665"/>
          </a:xfrm>
          <a:prstGeom prst="rect">
            <a:avLst/>
          </a:prstGeom>
          <a:noFill/>
        </p:spPr>
        <p:txBody>
          <a:bodyPr wrap="square">
            <a:spAutoFit/>
          </a:bodyPr>
          <a:lstStyle/>
          <a:p>
            <a:r>
              <a:rPr lang="zh-CN" altLang="en-US" sz="2400" dirty="0">
                <a:latin typeface="黑体" panose="02010609060101010101" pitchFamily="49" charset="-122"/>
                <a:ea typeface="黑体" panose="02010609060101010101" pitchFamily="49" charset="-122"/>
              </a:rPr>
              <a:t>我们同樣也可以將周围车辆部署为攻擊性或保守型的綫性控制車輛</a:t>
            </a:r>
          </a:p>
        </p:txBody>
      </p:sp>
      <p:pic>
        <p:nvPicPr>
          <p:cNvPr id="12" name="图片 11">
            <a:extLst>
              <a:ext uri="{FF2B5EF4-FFF2-40B4-BE49-F238E27FC236}">
                <a16:creationId xmlns:a16="http://schemas.microsoft.com/office/drawing/2014/main" id="{4C68E3A0-D9C0-F1F6-288B-97FC37A31FA7}"/>
              </a:ext>
            </a:extLst>
          </p:cNvPr>
          <p:cNvPicPr>
            <a:picLocks noChangeAspect="1"/>
          </p:cNvPicPr>
          <p:nvPr/>
        </p:nvPicPr>
        <p:blipFill>
          <a:blip r:embed="rId5"/>
          <a:stretch>
            <a:fillRect/>
          </a:stretch>
        </p:blipFill>
        <p:spPr>
          <a:xfrm>
            <a:off x="529520" y="4442336"/>
            <a:ext cx="9849588" cy="1833324"/>
          </a:xfrm>
          <a:prstGeom prst="rect">
            <a:avLst/>
          </a:prstGeom>
        </p:spPr>
      </p:pic>
      <p:cxnSp>
        <p:nvCxnSpPr>
          <p:cNvPr id="14" name="直接连接符 13">
            <a:extLst>
              <a:ext uri="{FF2B5EF4-FFF2-40B4-BE49-F238E27FC236}">
                <a16:creationId xmlns:a16="http://schemas.microsoft.com/office/drawing/2014/main" id="{3575EF8E-43F4-8FFF-A52E-072C6F8C3D97}"/>
              </a:ext>
            </a:extLst>
          </p:cNvPr>
          <p:cNvCxnSpPr>
            <a:cxnSpLocks/>
          </p:cNvCxnSpPr>
          <p:nvPr/>
        </p:nvCxnSpPr>
        <p:spPr>
          <a:xfrm>
            <a:off x="4694353" y="5918168"/>
            <a:ext cx="558066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DBA59550-FCBA-352A-255E-9212D1BEF4BC}"/>
              </a:ext>
            </a:extLst>
          </p:cNvPr>
          <p:cNvSpPr txBox="1"/>
          <p:nvPr/>
        </p:nvSpPr>
        <p:spPr>
          <a:xfrm>
            <a:off x="434112" y="3491198"/>
            <a:ext cx="11351112" cy="1107996"/>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如果你傳入的環境是</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env_agg.json</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 那代表你目前的訓練和測試環境中，周圍車輛都是攻擊性的車輛</a:t>
            </a:r>
            <a:endParaRPr lang="en-US" altLang="zh-CN" sz="2400" dirty="0">
              <a:latin typeface="黑体" panose="02010609060101010101" pitchFamily="49" charset="-122"/>
              <a:ea typeface="黑体" panose="02010609060101010101" pitchFamily="49" charset="-122"/>
            </a:endParaRPr>
          </a:p>
          <a:p>
            <a:endParaRPr lang="zh-CN" altLang="en-US" dirty="0"/>
          </a:p>
        </p:txBody>
      </p:sp>
      <p:pic>
        <p:nvPicPr>
          <p:cNvPr id="2" name="图片 1">
            <a:extLst>
              <a:ext uri="{FF2B5EF4-FFF2-40B4-BE49-F238E27FC236}">
                <a16:creationId xmlns:a16="http://schemas.microsoft.com/office/drawing/2014/main" id="{CA72AB2C-EBB2-5A11-F842-B53D6120ED1A}"/>
              </a:ext>
            </a:extLst>
          </p:cNvPr>
          <p:cNvPicPr>
            <a:picLocks noChangeAspect="1"/>
          </p:cNvPicPr>
          <p:nvPr/>
        </p:nvPicPr>
        <p:blipFill>
          <a:blip r:embed="rId6"/>
          <a:stretch>
            <a:fillRect/>
          </a:stretch>
        </p:blipFill>
        <p:spPr>
          <a:xfrm>
            <a:off x="529519" y="1826667"/>
            <a:ext cx="3689889" cy="1445170"/>
          </a:xfrm>
          <a:prstGeom prst="rect">
            <a:avLst/>
          </a:prstGeom>
        </p:spPr>
      </p:pic>
      <p:sp>
        <p:nvSpPr>
          <p:cNvPr id="3" name="文本框 2">
            <a:extLst>
              <a:ext uri="{FF2B5EF4-FFF2-40B4-BE49-F238E27FC236}">
                <a16:creationId xmlns:a16="http://schemas.microsoft.com/office/drawing/2014/main" id="{DCE610F7-CC4D-A1BC-BAD9-EB47DB12A56C}"/>
              </a:ext>
            </a:extLst>
          </p:cNvPr>
          <p:cNvSpPr txBox="1"/>
          <p:nvPr/>
        </p:nvSpPr>
        <p:spPr>
          <a:xfrm>
            <a:off x="4562475" y="2204104"/>
            <a:ext cx="4819650"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通過命令行傳入相關</a:t>
            </a:r>
            <a:r>
              <a:rPr lang="en-US" altLang="zh-CN" sz="2400" dirty="0" err="1">
                <a:latin typeface="黑体" panose="02010609060101010101" pitchFamily="49" charset="-122"/>
                <a:ea typeface="黑体" panose="02010609060101010101" pitchFamily="49" charset="-122"/>
              </a:rPr>
              <a:t>json</a:t>
            </a:r>
            <a:r>
              <a:rPr lang="zh-CN" altLang="en-US" sz="2400" dirty="0">
                <a:latin typeface="黑体" panose="02010609060101010101" pitchFamily="49" charset="-122"/>
                <a:ea typeface="黑体" panose="02010609060101010101" pitchFamily="49" charset="-122"/>
              </a:rPr>
              <a:t>文件即可</a:t>
            </a:r>
          </a:p>
        </p:txBody>
      </p:sp>
    </p:spTree>
    <p:extLst>
      <p:ext uri="{BB962C8B-B14F-4D97-AF65-F5344CB8AC3E}">
        <p14:creationId xmlns:p14="http://schemas.microsoft.com/office/powerpoint/2010/main" val="2423600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2E7C-33A5-2783-E1F9-045B8EFDAD85}"/>
            </a:ext>
          </a:extLst>
        </p:cNvPr>
        <p:cNvGrpSpPr/>
        <p:nvPr/>
      </p:nvGrpSpPr>
      <p:grpSpPr>
        <a:xfrm>
          <a:off x="0" y="0"/>
          <a:ext cx="0" cy="0"/>
          <a:chOff x="0" y="0"/>
          <a:chExt cx="0" cy="0"/>
        </a:xfrm>
      </p:grpSpPr>
      <p:pic>
        <p:nvPicPr>
          <p:cNvPr id="56" name="图形 55">
            <a:extLst>
              <a:ext uri="{FF2B5EF4-FFF2-40B4-BE49-F238E27FC236}">
                <a16:creationId xmlns:a16="http://schemas.microsoft.com/office/drawing/2014/main" id="{7D70730B-DF8C-5689-7771-D47D766398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48175" y="3271837"/>
            <a:ext cx="6362700" cy="3586163"/>
          </a:xfrm>
          <a:prstGeom prst="rect">
            <a:avLst/>
          </a:prstGeom>
        </p:spPr>
      </p:pic>
      <p:sp>
        <p:nvSpPr>
          <p:cNvPr id="2" name="内容占位符 6">
            <a:extLst>
              <a:ext uri="{FF2B5EF4-FFF2-40B4-BE49-F238E27FC236}">
                <a16:creationId xmlns:a16="http://schemas.microsoft.com/office/drawing/2014/main" id="{C890DA1C-AF8E-4A33-ECD6-09356EB9CB40}"/>
              </a:ext>
            </a:extLst>
          </p:cNvPr>
          <p:cNvSpPr>
            <a:spLocks noGrp="1"/>
          </p:cNvSpPr>
          <p:nvPr>
            <p:ph idx="13"/>
          </p:nvPr>
        </p:nvSpPr>
        <p:spPr>
          <a:xfrm>
            <a:off x="413543" y="563255"/>
            <a:ext cx="11364913" cy="487362"/>
          </a:xfrm>
        </p:spPr>
        <p:txBody>
          <a:bodyPr/>
          <a:lstStyle/>
          <a:p>
            <a:r>
              <a:rPr lang="zh-CN" altLang="en-US" dirty="0"/>
              <a:t>如何將自車配置為基於規則的車輛</a:t>
            </a:r>
          </a:p>
        </p:txBody>
      </p:sp>
      <p:pic>
        <p:nvPicPr>
          <p:cNvPr id="4" name="图片 3" descr="文本&#10;&#10;AI 生成的内容可能不正确。">
            <a:extLst>
              <a:ext uri="{FF2B5EF4-FFF2-40B4-BE49-F238E27FC236}">
                <a16:creationId xmlns:a16="http://schemas.microsoft.com/office/drawing/2014/main" id="{8CA3EBD6-76E5-B2CD-75C1-0AF6E4B8EE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415" y="1174913"/>
            <a:ext cx="7811519" cy="1972628"/>
          </a:xfrm>
          <a:prstGeom prst="rect">
            <a:avLst/>
          </a:prstGeom>
        </p:spPr>
      </p:pic>
      <p:sp>
        <p:nvSpPr>
          <p:cNvPr id="5" name="文本框 4">
            <a:extLst>
              <a:ext uri="{FF2B5EF4-FFF2-40B4-BE49-F238E27FC236}">
                <a16:creationId xmlns:a16="http://schemas.microsoft.com/office/drawing/2014/main" id="{D6AFC4F3-11B7-8B21-AD06-21DC8509B9D8}"/>
              </a:ext>
            </a:extLst>
          </p:cNvPr>
          <p:cNvSpPr txBox="1"/>
          <p:nvPr/>
        </p:nvSpPr>
        <p:spPr>
          <a:xfrm>
            <a:off x="477978" y="3199928"/>
            <a:ext cx="11236041"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通过在</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rule_based_type</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传入参数，可以将相应车辆配置为自车</a:t>
            </a:r>
          </a:p>
        </p:txBody>
      </p:sp>
      <p:pic>
        <p:nvPicPr>
          <p:cNvPr id="12" name="图形 11">
            <a:extLst>
              <a:ext uri="{FF2B5EF4-FFF2-40B4-BE49-F238E27FC236}">
                <a16:creationId xmlns:a16="http://schemas.microsoft.com/office/drawing/2014/main" id="{A9192B00-7B2E-6A72-D4C8-EB775A6C9C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555" y="3809609"/>
            <a:ext cx="9805989" cy="2510617"/>
          </a:xfrm>
          <a:prstGeom prst="rect">
            <a:avLst/>
          </a:prstGeom>
        </p:spPr>
      </p:pic>
    </p:spTree>
    <p:extLst>
      <p:ext uri="{BB962C8B-B14F-4D97-AF65-F5344CB8AC3E}">
        <p14:creationId xmlns:p14="http://schemas.microsoft.com/office/powerpoint/2010/main" val="1094867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60DFF-66E5-9ECE-3655-EC86CEFCFA15}"/>
            </a:ext>
          </a:extLst>
        </p:cNvPr>
        <p:cNvGrpSpPr/>
        <p:nvPr/>
      </p:nvGrpSpPr>
      <p:grpSpPr>
        <a:xfrm>
          <a:off x="0" y="0"/>
          <a:ext cx="0" cy="0"/>
          <a:chOff x="0" y="0"/>
          <a:chExt cx="0" cy="0"/>
        </a:xfrm>
      </p:grpSpPr>
      <p:pic>
        <p:nvPicPr>
          <p:cNvPr id="16" name="图片 15" descr="文本&#10;&#10;AI 生成的内容可能不正确。">
            <a:extLst>
              <a:ext uri="{FF2B5EF4-FFF2-40B4-BE49-F238E27FC236}">
                <a16:creationId xmlns:a16="http://schemas.microsoft.com/office/drawing/2014/main" id="{313D996E-38D0-56A6-B1E3-A5CD64828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98" y="4211848"/>
            <a:ext cx="7811519" cy="1972628"/>
          </a:xfrm>
          <a:prstGeom prst="rect">
            <a:avLst/>
          </a:prstGeom>
        </p:spPr>
      </p:pic>
      <p:pic>
        <p:nvPicPr>
          <p:cNvPr id="56" name="图形 55">
            <a:extLst>
              <a:ext uri="{FF2B5EF4-FFF2-40B4-BE49-F238E27FC236}">
                <a16:creationId xmlns:a16="http://schemas.microsoft.com/office/drawing/2014/main" id="{8FF036BC-1717-5F7B-08E9-EC014210E0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48175" y="3271837"/>
            <a:ext cx="6362700" cy="3586163"/>
          </a:xfrm>
          <a:prstGeom prst="rect">
            <a:avLst/>
          </a:prstGeom>
        </p:spPr>
      </p:pic>
      <p:sp>
        <p:nvSpPr>
          <p:cNvPr id="2" name="内容占位符 6">
            <a:extLst>
              <a:ext uri="{FF2B5EF4-FFF2-40B4-BE49-F238E27FC236}">
                <a16:creationId xmlns:a16="http://schemas.microsoft.com/office/drawing/2014/main" id="{68B12DC9-9CBD-097E-4B70-9ED1504A3B48}"/>
              </a:ext>
            </a:extLst>
          </p:cNvPr>
          <p:cNvSpPr>
            <a:spLocks noGrp="1"/>
          </p:cNvSpPr>
          <p:nvPr>
            <p:ph idx="13"/>
          </p:nvPr>
        </p:nvSpPr>
        <p:spPr>
          <a:xfrm>
            <a:off x="413543" y="563255"/>
            <a:ext cx="11364913" cy="487362"/>
          </a:xfrm>
        </p:spPr>
        <p:txBody>
          <a:bodyPr/>
          <a:lstStyle/>
          <a:p>
            <a:r>
              <a:rPr lang="zh-CN" altLang="en-US" dirty="0"/>
              <a:t>如何將自車配置為基於規則的車輛</a:t>
            </a:r>
          </a:p>
        </p:txBody>
      </p:sp>
      <p:pic>
        <p:nvPicPr>
          <p:cNvPr id="8" name="图片 7">
            <a:extLst>
              <a:ext uri="{FF2B5EF4-FFF2-40B4-BE49-F238E27FC236}">
                <a16:creationId xmlns:a16="http://schemas.microsoft.com/office/drawing/2014/main" id="{E211E3C2-0713-74FC-6559-722310F2C842}"/>
              </a:ext>
            </a:extLst>
          </p:cNvPr>
          <p:cNvPicPr>
            <a:picLocks noChangeAspect="1"/>
          </p:cNvPicPr>
          <p:nvPr/>
        </p:nvPicPr>
        <p:blipFill>
          <a:blip r:embed="rId6"/>
          <a:srcRect l="4571" t="20452" r="6158" b="16962"/>
          <a:stretch>
            <a:fillRect/>
          </a:stretch>
        </p:blipFill>
        <p:spPr>
          <a:xfrm>
            <a:off x="483493" y="1247924"/>
            <a:ext cx="4041775" cy="376971"/>
          </a:xfrm>
          <a:prstGeom prst="rect">
            <a:avLst/>
          </a:prstGeom>
        </p:spPr>
      </p:pic>
      <p:sp>
        <p:nvSpPr>
          <p:cNvPr id="17" name="文本框 16">
            <a:extLst>
              <a:ext uri="{FF2B5EF4-FFF2-40B4-BE49-F238E27FC236}">
                <a16:creationId xmlns:a16="http://schemas.microsoft.com/office/drawing/2014/main" id="{7DDB4F55-EC34-6ADF-C015-F8A4A43D37B2}"/>
              </a:ext>
            </a:extLst>
          </p:cNvPr>
          <p:cNvSpPr txBox="1"/>
          <p:nvPr/>
        </p:nvSpPr>
        <p:spPr>
          <a:xfrm>
            <a:off x="406399" y="1702910"/>
            <a:ext cx="8076353" cy="2347759"/>
          </a:xfrm>
          <a:prstGeom prst="rect">
            <a:avLst/>
          </a:prstGeom>
          <a:noFill/>
        </p:spPr>
        <p:txBody>
          <a:bodyPr wrap="square">
            <a:spAutoFit/>
          </a:bodyPr>
          <a:lstStyle/>
          <a:p>
            <a:pPr>
              <a:lnSpc>
                <a:spcPct val="125000"/>
              </a:lnSpc>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RuleBasedVehicle</a:t>
            </a:r>
            <a:r>
              <a:rPr lang="zh-CN" altLang="en-US" sz="2000" dirty="0">
                <a:latin typeface="黑体" panose="02010609060101010101" pitchFamily="49" charset="-122"/>
                <a:ea typeface="黑体" panose="02010609060101010101" pitchFamily="49" charset="-122"/>
              </a:rPr>
              <a:t>以</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IF-THEN-</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ElSE</a:t>
            </a:r>
            <a:r>
              <a:rPr lang="zh-CN" altLang="en-US" sz="2000" dirty="0">
                <a:latin typeface="黑体" panose="02010609060101010101" pitchFamily="49" charset="-122"/>
                <a:ea typeface="黑体" panose="02010609060101010101" pitchFamily="49" charset="-122"/>
              </a:rPr>
              <a:t>的形式實現了以下纵向控制規則</a:t>
            </a:r>
            <a:r>
              <a:rPr lang="en-US" altLang="zh-CN" sz="2000" dirty="0">
                <a:latin typeface="黑体" panose="02010609060101010101" pitchFamily="49" charset="-122"/>
                <a:ea typeface="黑体" panose="02010609060101010101" pitchFamily="49" charset="-122"/>
              </a:rPr>
              <a:t>: </a:t>
            </a:r>
          </a:p>
          <a:p>
            <a:pPr>
              <a:lnSpc>
                <a:spcPct val="125000"/>
              </a:lnSpc>
            </a:pPr>
            <a:r>
              <a:rPr lang="en-US" altLang="zh-CN" sz="2000" dirty="0">
                <a:latin typeface="黑体" panose="02010609060101010101" pitchFamily="49" charset="-122"/>
                <a:ea typeface="黑体" panose="02010609060101010101" pitchFamily="49" charset="-122"/>
              </a:rPr>
              <a:t>Rule 1:</a:t>
            </a:r>
            <a:r>
              <a:rPr lang="zh-CN" altLang="en-US" sz="2000" dirty="0">
                <a:latin typeface="黑体" panose="02010609060101010101" pitchFamily="49" charset="-122"/>
                <a:ea typeface="黑体" panose="02010609060101010101" pitchFamily="49" charset="-122"/>
              </a:rPr>
              <a:t> </a:t>
            </a:r>
            <a:r>
              <a:rPr lang="en-US" altLang="zh-CN" sz="2000" dirty="0">
                <a:solidFill>
                  <a:srgbClr val="FF0000"/>
                </a:solidFill>
                <a:latin typeface="黑体" panose="02010609060101010101" pitchFamily="49" charset="-122"/>
                <a:ea typeface="黑体" panose="02010609060101010101" pitchFamily="49" charset="-122"/>
              </a:rPr>
              <a:t>IF:</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無前車 </a:t>
            </a:r>
            <a:r>
              <a:rPr lang="en-US" altLang="zh-CN" sz="2000" dirty="0">
                <a:solidFill>
                  <a:srgbClr val="FF0000"/>
                </a:solidFill>
                <a:latin typeface="黑体" panose="02010609060101010101" pitchFamily="49" charset="-122"/>
                <a:ea typeface="黑体" panose="02010609060101010101" pitchFamily="49" charset="-122"/>
              </a:rPr>
              <a:t>Then </a:t>
            </a:r>
            <a:r>
              <a:rPr lang="zh-CN" altLang="en-US" sz="2000" dirty="0">
                <a:latin typeface="黑体" panose="02010609060101010101" pitchFamily="49" charset="-122"/>
                <a:ea typeface="黑体" panose="02010609060101010101" pitchFamily="49" charset="-122"/>
              </a:rPr>
              <a:t>加速 </a:t>
            </a:r>
            <a:endParaRPr lang="en-US" altLang="zh-CN" sz="2000" dirty="0">
              <a:latin typeface="黑体" panose="02010609060101010101" pitchFamily="49" charset="-122"/>
              <a:ea typeface="黑体" panose="02010609060101010101" pitchFamily="49" charset="-122"/>
            </a:endParaRPr>
          </a:p>
          <a:p>
            <a:pPr>
              <a:lnSpc>
                <a:spcPct val="125000"/>
              </a:lnSpc>
            </a:pPr>
            <a:r>
              <a:rPr lang="en-US" altLang="zh-CN" sz="2000" dirty="0">
                <a:latin typeface="黑体" panose="02010609060101010101" pitchFamily="49" charset="-122"/>
                <a:ea typeface="黑体" panose="02010609060101010101" pitchFamily="49" charset="-122"/>
              </a:rPr>
              <a:t>Rule 2:</a:t>
            </a:r>
            <a:r>
              <a:rPr lang="zh-CN" altLang="en-US" sz="2000" dirty="0">
                <a:latin typeface="黑体" panose="02010609060101010101" pitchFamily="49" charset="-122"/>
                <a:ea typeface="黑体" panose="02010609060101010101" pitchFamily="49" charset="-122"/>
              </a:rPr>
              <a:t> </a:t>
            </a:r>
            <a:r>
              <a:rPr lang="en-US" altLang="zh-CN" sz="2000" dirty="0">
                <a:solidFill>
                  <a:srgbClr val="FF0000"/>
                </a:solidFill>
                <a:latin typeface="黑体" panose="02010609060101010101" pitchFamily="49" charset="-122"/>
                <a:ea typeface="黑体" panose="02010609060101010101" pitchFamily="49" charset="-122"/>
              </a:rPr>
              <a:t>IF:</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有前車，自車速度比前車慢，且距前车较远 </a:t>
            </a:r>
            <a:r>
              <a:rPr lang="en-US" altLang="zh-CN" sz="2000" dirty="0">
                <a:solidFill>
                  <a:srgbClr val="FF0000"/>
                </a:solidFill>
                <a:latin typeface="黑体" panose="02010609060101010101" pitchFamily="49" charset="-122"/>
                <a:ea typeface="黑体" panose="02010609060101010101" pitchFamily="49" charset="-122"/>
              </a:rPr>
              <a:t>Then </a:t>
            </a:r>
            <a:r>
              <a:rPr lang="zh-CN" altLang="en-US" sz="2000" dirty="0">
                <a:latin typeface="黑体" panose="02010609060101010101" pitchFamily="49" charset="-122"/>
                <a:ea typeface="黑体" panose="02010609060101010101" pitchFamily="49" charset="-122"/>
              </a:rPr>
              <a:t>加速</a:t>
            </a:r>
            <a:endParaRPr lang="en-US" altLang="zh-CN" sz="2000" dirty="0">
              <a:latin typeface="黑体" panose="02010609060101010101" pitchFamily="49" charset="-122"/>
              <a:ea typeface="黑体" panose="02010609060101010101" pitchFamily="49" charset="-122"/>
            </a:endParaRPr>
          </a:p>
          <a:p>
            <a:pPr>
              <a:lnSpc>
                <a:spcPct val="125000"/>
              </a:lnSpc>
            </a:pPr>
            <a:r>
              <a:rPr lang="en-US" altLang="zh-CN" sz="2000" dirty="0">
                <a:latin typeface="黑体" panose="02010609060101010101" pitchFamily="49" charset="-122"/>
                <a:ea typeface="黑体" panose="02010609060101010101" pitchFamily="49" charset="-122"/>
              </a:rPr>
              <a:t>Rule 3: </a:t>
            </a:r>
            <a:r>
              <a:rPr lang="en-US" altLang="zh-CN" sz="2000" dirty="0">
                <a:solidFill>
                  <a:srgbClr val="FF0000"/>
                </a:solidFill>
                <a:latin typeface="黑体" panose="02010609060101010101" pitchFamily="49" charset="-122"/>
                <a:ea typeface="黑体" panose="02010609060101010101" pitchFamily="49" charset="-122"/>
              </a:rPr>
              <a:t>IF:</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有前車，自车速度比前车快，且距前车较近 </a:t>
            </a:r>
            <a:r>
              <a:rPr lang="en-US" altLang="zh-CN" sz="2000" dirty="0">
                <a:solidFill>
                  <a:srgbClr val="FF0000"/>
                </a:solidFill>
                <a:latin typeface="黑体" panose="02010609060101010101" pitchFamily="49" charset="-122"/>
                <a:ea typeface="黑体" panose="02010609060101010101" pitchFamily="49" charset="-122"/>
              </a:rPr>
              <a:t>Then</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减速</a:t>
            </a:r>
            <a:endParaRPr lang="en-US" altLang="zh-CN" sz="2000" dirty="0">
              <a:latin typeface="黑体" panose="02010609060101010101" pitchFamily="49" charset="-122"/>
              <a:ea typeface="黑体" panose="02010609060101010101" pitchFamily="49" charset="-122"/>
            </a:endParaRPr>
          </a:p>
          <a:p>
            <a:pPr>
              <a:lnSpc>
                <a:spcPct val="125000"/>
              </a:lnSpc>
            </a:pPr>
            <a:r>
              <a:rPr lang="en-US" altLang="zh-CN" sz="2000" dirty="0">
                <a:latin typeface="黑体" panose="02010609060101010101" pitchFamily="49" charset="-122"/>
                <a:ea typeface="黑体" panose="02010609060101010101" pitchFamily="49" charset="-122"/>
              </a:rPr>
              <a:t>Rule 4: </a:t>
            </a:r>
            <a:r>
              <a:rPr lang="en-US" altLang="zh-CN" sz="2000" dirty="0">
                <a:solidFill>
                  <a:srgbClr val="FF0000"/>
                </a:solidFill>
                <a:latin typeface="黑体" panose="02010609060101010101" pitchFamily="49" charset="-122"/>
                <a:ea typeface="黑体" panose="02010609060101010101" pitchFamily="49" charset="-122"/>
              </a:rPr>
              <a:t>Else: Then </a:t>
            </a:r>
            <a:r>
              <a:rPr lang="zh-CN" altLang="en-US" sz="2000" dirty="0">
                <a:latin typeface="黑体" panose="02010609060101010101" pitchFamily="49" charset="-122"/>
                <a:ea typeface="黑体" panose="02010609060101010101" pitchFamily="49" charset="-122"/>
              </a:rPr>
              <a:t>保持</a:t>
            </a:r>
            <a:endParaRPr lang="en-US" altLang="zh-CN" sz="2000" dirty="0">
              <a:latin typeface="黑体" panose="02010609060101010101" pitchFamily="49" charset="-122"/>
              <a:ea typeface="黑体" panose="02010609060101010101" pitchFamily="49" charset="-122"/>
            </a:endParaRPr>
          </a:p>
          <a:p>
            <a:pPr>
              <a:lnSpc>
                <a:spcPct val="125000"/>
              </a:lnSpc>
            </a:pPr>
            <a:r>
              <a:rPr lang="zh-CN" altLang="en-US" sz="2000" dirty="0">
                <a:latin typeface="黑体" panose="02010609060101010101" pitchFamily="49" charset="-122"/>
                <a:ea typeface="黑体" panose="02010609060101010101" pitchFamily="49" charset="-122"/>
              </a:rPr>
              <a:t>加速</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減速</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通過增加或減小</a:t>
            </a:r>
            <a:r>
              <a:rPr lang="en-US" altLang="zh-CN" sz="2000" dirty="0">
                <a:latin typeface="黑体" panose="02010609060101010101" pitchFamily="49" charset="-122"/>
                <a:ea typeface="黑体" panose="02010609060101010101" pitchFamily="49" charset="-122"/>
              </a:rPr>
              <a:t>(</a:t>
            </a:r>
            <a:r>
              <a:rPr lang="en-US" altLang="zh-CN" sz="2000" dirty="0" err="1">
                <a:latin typeface="黑体" panose="02010609060101010101" pitchFamily="49" charset="-122"/>
                <a:ea typeface="黑体" panose="02010609060101010101" pitchFamily="49" charset="-122"/>
              </a:rPr>
              <a:t>target_speed</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實現</a:t>
            </a:r>
            <a:endParaRPr lang="en-US" altLang="zh-CN" sz="2000" dirty="0">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CCDB3B5E-29D4-8F8A-1E9D-39088B650273}"/>
              </a:ext>
            </a:extLst>
          </p:cNvPr>
          <p:cNvSpPr txBox="1"/>
          <p:nvPr/>
        </p:nvSpPr>
        <p:spPr>
          <a:xfrm>
            <a:off x="8645458" y="4049252"/>
            <a:ext cx="3718326" cy="1218026"/>
          </a:xfrm>
          <a:prstGeom prst="rect">
            <a:avLst/>
          </a:prstGeom>
          <a:noFill/>
        </p:spPr>
        <p:txBody>
          <a:bodyPr wrap="square">
            <a:spAutoFit/>
          </a:bodyPr>
          <a:lstStyle/>
          <a:p>
            <a:pPr>
              <a:lnSpc>
                <a:spcPct val="125000"/>
              </a:lnSpc>
            </a:pPr>
            <a:r>
              <a:rPr lang="zh-CN" altLang="en-US" sz="2000" dirty="0"/>
              <a:t>python experiments.py evaluate configs/MergeEnv/env_</a:t>
            </a:r>
            <a:r>
              <a:rPr lang="en-US" altLang="zh-CN" sz="2000" dirty="0"/>
              <a:t>rule</a:t>
            </a:r>
            <a:r>
              <a:rPr lang="zh-CN" altLang="en-US" sz="2000" dirty="0"/>
              <a:t>.json  --test  --episodes=20</a:t>
            </a:r>
          </a:p>
        </p:txBody>
      </p:sp>
      <p:sp>
        <p:nvSpPr>
          <p:cNvPr id="21" name="文本框 20">
            <a:extLst>
              <a:ext uri="{FF2B5EF4-FFF2-40B4-BE49-F238E27FC236}">
                <a16:creationId xmlns:a16="http://schemas.microsoft.com/office/drawing/2014/main" id="{E476CF3F-48BD-6902-0193-8CCAE6670912}"/>
              </a:ext>
            </a:extLst>
          </p:cNvPr>
          <p:cNvSpPr txBox="1"/>
          <p:nvPr/>
        </p:nvSpPr>
        <p:spPr>
          <a:xfrm>
            <a:off x="8645458" y="3661950"/>
            <a:ext cx="2630766"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命令行傳參方式</a:t>
            </a:r>
            <a:r>
              <a:rPr lang="en-US" altLang="zh-CN" sz="2400" dirty="0">
                <a:latin typeface="黑体" panose="02010609060101010101" pitchFamily="49" charset="-122"/>
                <a:ea typeface="黑体" panose="02010609060101010101" pitchFamily="49" charset="-122"/>
              </a:rPr>
              <a:t>: </a:t>
            </a:r>
            <a:endParaRPr lang="zh-CN" altLang="en-US" sz="2400" dirty="0">
              <a:latin typeface="黑体" panose="02010609060101010101" pitchFamily="49" charset="-122"/>
              <a:ea typeface="黑体" panose="02010609060101010101" pitchFamily="49" charset="-122"/>
            </a:endParaRPr>
          </a:p>
        </p:txBody>
      </p:sp>
      <p:sp>
        <p:nvSpPr>
          <p:cNvPr id="22" name="矩形: 圆角 21">
            <a:extLst>
              <a:ext uri="{FF2B5EF4-FFF2-40B4-BE49-F238E27FC236}">
                <a16:creationId xmlns:a16="http://schemas.microsoft.com/office/drawing/2014/main" id="{CDD30F1D-EC47-98E5-1901-862462BB0644}"/>
              </a:ext>
            </a:extLst>
          </p:cNvPr>
          <p:cNvSpPr/>
          <p:nvPr/>
        </p:nvSpPr>
        <p:spPr>
          <a:xfrm>
            <a:off x="10632788" y="4543047"/>
            <a:ext cx="1559212" cy="30479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3" name="矩形: 圆角 22">
            <a:extLst>
              <a:ext uri="{FF2B5EF4-FFF2-40B4-BE49-F238E27FC236}">
                <a16:creationId xmlns:a16="http://schemas.microsoft.com/office/drawing/2014/main" id="{60A7DA83-F8C6-AA1D-5749-ABD7486F2A5B}"/>
              </a:ext>
            </a:extLst>
          </p:cNvPr>
          <p:cNvSpPr/>
          <p:nvPr/>
        </p:nvSpPr>
        <p:spPr>
          <a:xfrm>
            <a:off x="8667700" y="4893363"/>
            <a:ext cx="660543" cy="30479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4" name="文本框 23">
            <a:extLst>
              <a:ext uri="{FF2B5EF4-FFF2-40B4-BE49-F238E27FC236}">
                <a16:creationId xmlns:a16="http://schemas.microsoft.com/office/drawing/2014/main" id="{230E1681-F3C0-85B3-6AE2-B3D12255597E}"/>
              </a:ext>
            </a:extLst>
          </p:cNvPr>
          <p:cNvSpPr txBox="1"/>
          <p:nvPr/>
        </p:nvSpPr>
        <p:spPr>
          <a:xfrm>
            <a:off x="8667700" y="5341641"/>
            <a:ext cx="2543937" cy="707886"/>
          </a:xfrm>
          <a:prstGeom prst="rect">
            <a:avLst/>
          </a:prstGeom>
          <a:noFill/>
        </p:spPr>
        <p:txBody>
          <a:bodyPr wrap="square" rtlCol="0">
            <a:spAutoFit/>
          </a:bodyPr>
          <a:lstStyle/>
          <a:p>
            <a:r>
              <a:rPr lang="zh-CN" altLang="en-US" sz="2000" dirty="0">
                <a:solidFill>
                  <a:srgbClr val="FF0000"/>
                </a:solidFill>
              </a:rPr>
              <a:t>不需要額外傳入智能體，也不需要訓練！</a:t>
            </a:r>
            <a:endParaRPr lang="zh-CN" altLang="en-US" dirty="0">
              <a:solidFill>
                <a:srgbClr val="FF0000"/>
              </a:solidFill>
            </a:endParaRPr>
          </a:p>
        </p:txBody>
      </p:sp>
      <p:sp>
        <p:nvSpPr>
          <p:cNvPr id="3" name="矩形: 圆角 2">
            <a:extLst>
              <a:ext uri="{FF2B5EF4-FFF2-40B4-BE49-F238E27FC236}">
                <a16:creationId xmlns:a16="http://schemas.microsoft.com/office/drawing/2014/main" id="{F98A7315-D180-C24A-F36A-368808CAE331}"/>
              </a:ext>
            </a:extLst>
          </p:cNvPr>
          <p:cNvSpPr/>
          <p:nvPr/>
        </p:nvSpPr>
        <p:spPr>
          <a:xfrm>
            <a:off x="1476375" y="5212878"/>
            <a:ext cx="1990725" cy="263997"/>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80518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07684-F1C6-2ED4-5BFA-0D4B9073D1D4}"/>
            </a:ext>
          </a:extLst>
        </p:cNvPr>
        <p:cNvGrpSpPr/>
        <p:nvPr/>
      </p:nvGrpSpPr>
      <p:grpSpPr>
        <a:xfrm>
          <a:off x="0" y="0"/>
          <a:ext cx="0" cy="0"/>
          <a:chOff x="0" y="0"/>
          <a:chExt cx="0" cy="0"/>
        </a:xfrm>
      </p:grpSpPr>
      <p:pic>
        <p:nvPicPr>
          <p:cNvPr id="25" name="图片 24">
            <a:extLst>
              <a:ext uri="{FF2B5EF4-FFF2-40B4-BE49-F238E27FC236}">
                <a16:creationId xmlns:a16="http://schemas.microsoft.com/office/drawing/2014/main" id="{15B9295B-FFB0-E5E2-A5FC-A57AB835DFC9}"/>
              </a:ext>
            </a:extLst>
          </p:cNvPr>
          <p:cNvPicPr>
            <a:picLocks noChangeAspect="1"/>
          </p:cNvPicPr>
          <p:nvPr/>
        </p:nvPicPr>
        <p:blipFill>
          <a:blip r:embed="rId3"/>
          <a:stretch>
            <a:fillRect/>
          </a:stretch>
        </p:blipFill>
        <p:spPr>
          <a:xfrm>
            <a:off x="447198" y="1183096"/>
            <a:ext cx="7666243" cy="5268060"/>
          </a:xfrm>
          <a:prstGeom prst="rect">
            <a:avLst/>
          </a:prstGeom>
        </p:spPr>
      </p:pic>
      <p:pic>
        <p:nvPicPr>
          <p:cNvPr id="56" name="图形 55">
            <a:extLst>
              <a:ext uri="{FF2B5EF4-FFF2-40B4-BE49-F238E27FC236}">
                <a16:creationId xmlns:a16="http://schemas.microsoft.com/office/drawing/2014/main" id="{95226EE1-F2B3-8079-D990-D49D47E9FF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48175" y="3271837"/>
            <a:ext cx="6362700" cy="3586163"/>
          </a:xfrm>
          <a:prstGeom prst="rect">
            <a:avLst/>
          </a:prstGeom>
        </p:spPr>
      </p:pic>
      <p:sp>
        <p:nvSpPr>
          <p:cNvPr id="2" name="内容占位符 6">
            <a:extLst>
              <a:ext uri="{FF2B5EF4-FFF2-40B4-BE49-F238E27FC236}">
                <a16:creationId xmlns:a16="http://schemas.microsoft.com/office/drawing/2014/main" id="{8A52C90D-82B0-0B3E-5D83-AF3291A3A024}"/>
              </a:ext>
            </a:extLst>
          </p:cNvPr>
          <p:cNvSpPr>
            <a:spLocks noGrp="1"/>
          </p:cNvSpPr>
          <p:nvPr>
            <p:ph idx="13"/>
          </p:nvPr>
        </p:nvSpPr>
        <p:spPr>
          <a:xfrm>
            <a:off x="406400" y="582613"/>
            <a:ext cx="11364913" cy="487362"/>
          </a:xfrm>
        </p:spPr>
        <p:txBody>
          <a:bodyPr/>
          <a:lstStyle/>
          <a:p>
            <a:r>
              <a:rPr lang="zh-TW" altLang="en-US" dirty="0"/>
              <a:t>如何將自車配置為基於規則的車輛</a:t>
            </a:r>
          </a:p>
        </p:txBody>
      </p:sp>
      <p:sp>
        <p:nvSpPr>
          <p:cNvPr id="5" name="矩形: 圆角 4">
            <a:extLst>
              <a:ext uri="{FF2B5EF4-FFF2-40B4-BE49-F238E27FC236}">
                <a16:creationId xmlns:a16="http://schemas.microsoft.com/office/drawing/2014/main" id="{63D7EE5D-2E61-3F5C-55CC-71A07A4DF662}"/>
              </a:ext>
            </a:extLst>
          </p:cNvPr>
          <p:cNvSpPr/>
          <p:nvPr/>
        </p:nvSpPr>
        <p:spPr>
          <a:xfrm>
            <a:off x="480766" y="1819374"/>
            <a:ext cx="3519733" cy="55158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 name="文本框 5">
            <a:extLst>
              <a:ext uri="{FF2B5EF4-FFF2-40B4-BE49-F238E27FC236}">
                <a16:creationId xmlns:a16="http://schemas.microsoft.com/office/drawing/2014/main" id="{06BC228F-4541-20A9-5E09-6D32C0A63129}"/>
              </a:ext>
            </a:extLst>
          </p:cNvPr>
          <p:cNvSpPr txBox="1"/>
          <p:nvPr/>
        </p:nvSpPr>
        <p:spPr>
          <a:xfrm>
            <a:off x="4819346" y="1970852"/>
            <a:ext cx="2705493" cy="400110"/>
          </a:xfrm>
          <a:prstGeom prst="rect">
            <a:avLst/>
          </a:prstGeom>
          <a:noFill/>
        </p:spPr>
        <p:txBody>
          <a:bodyPr wrap="square" rtlCol="0">
            <a:spAutoFit/>
          </a:bodyPr>
          <a:lstStyle/>
          <a:p>
            <a:r>
              <a:rPr lang="en-US" altLang="zh-CN" sz="2000" dirty="0">
                <a:solidFill>
                  <a:srgbClr val="FF0000"/>
                </a:solidFill>
              </a:rPr>
              <a:t>IF </a:t>
            </a:r>
            <a:r>
              <a:rPr lang="zh-CN" altLang="en-US" sz="2000" dirty="0">
                <a:solidFill>
                  <a:srgbClr val="FF0000"/>
                </a:solidFill>
              </a:rPr>
              <a:t>沒有前車 </a:t>
            </a:r>
            <a:r>
              <a:rPr lang="en-US" altLang="zh-CN" sz="2000" dirty="0">
                <a:solidFill>
                  <a:srgbClr val="FF0000"/>
                </a:solidFill>
              </a:rPr>
              <a:t>THEN </a:t>
            </a:r>
            <a:r>
              <a:rPr lang="zh-CN" altLang="en-US" sz="2000" dirty="0">
                <a:solidFill>
                  <a:srgbClr val="FF0000"/>
                </a:solidFill>
              </a:rPr>
              <a:t>加速</a:t>
            </a:r>
          </a:p>
        </p:txBody>
      </p:sp>
      <p:sp>
        <p:nvSpPr>
          <p:cNvPr id="7" name="文本框 6">
            <a:extLst>
              <a:ext uri="{FF2B5EF4-FFF2-40B4-BE49-F238E27FC236}">
                <a16:creationId xmlns:a16="http://schemas.microsoft.com/office/drawing/2014/main" id="{D72C3711-D51B-D717-A731-1182D34B21CE}"/>
              </a:ext>
            </a:extLst>
          </p:cNvPr>
          <p:cNvSpPr txBox="1"/>
          <p:nvPr/>
        </p:nvSpPr>
        <p:spPr>
          <a:xfrm>
            <a:off x="8444900" y="803663"/>
            <a:ext cx="3483474" cy="1697837"/>
          </a:xfrm>
          <a:prstGeom prst="rect">
            <a:avLst/>
          </a:prstGeom>
          <a:noFill/>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内置函數在檢測自車的前車和後車時</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會把障礙物視爲靜止的前車！</a:t>
            </a:r>
          </a:p>
        </p:txBody>
      </p:sp>
      <p:sp>
        <p:nvSpPr>
          <p:cNvPr id="12" name="矩形: 圆角 11">
            <a:extLst>
              <a:ext uri="{FF2B5EF4-FFF2-40B4-BE49-F238E27FC236}">
                <a16:creationId xmlns:a16="http://schemas.microsoft.com/office/drawing/2014/main" id="{E58DF15B-C582-7DEE-879F-62289D37EEB5}"/>
              </a:ext>
            </a:extLst>
          </p:cNvPr>
          <p:cNvSpPr/>
          <p:nvPr/>
        </p:nvSpPr>
        <p:spPr>
          <a:xfrm>
            <a:off x="538791" y="1427615"/>
            <a:ext cx="7574649" cy="2545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14" name="直接箭头连接符 13">
            <a:extLst>
              <a:ext uri="{FF2B5EF4-FFF2-40B4-BE49-F238E27FC236}">
                <a16:creationId xmlns:a16="http://schemas.microsoft.com/office/drawing/2014/main" id="{53511DE7-4020-0DBE-ADE5-C135603A9868}"/>
              </a:ext>
            </a:extLst>
          </p:cNvPr>
          <p:cNvCxnSpPr>
            <a:cxnSpLocks/>
            <a:stCxn id="12" idx="3"/>
          </p:cNvCxnSpPr>
          <p:nvPr/>
        </p:nvCxnSpPr>
        <p:spPr>
          <a:xfrm flipV="1">
            <a:off x="8113440" y="1427615"/>
            <a:ext cx="314122" cy="1272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525A2B65-5FB1-4FCA-BD76-A28E23F6B7FE}"/>
              </a:ext>
            </a:extLst>
          </p:cNvPr>
          <p:cNvSpPr txBox="1"/>
          <p:nvPr/>
        </p:nvSpPr>
        <p:spPr>
          <a:xfrm>
            <a:off x="1087275" y="2418660"/>
            <a:ext cx="7183226" cy="400110"/>
          </a:xfrm>
          <a:prstGeom prst="rect">
            <a:avLst/>
          </a:prstGeom>
          <a:noFill/>
        </p:spPr>
        <p:txBody>
          <a:bodyPr wrap="square" rtlCol="0">
            <a:spAutoFit/>
          </a:bodyPr>
          <a:lstStyle/>
          <a:p>
            <a:r>
              <a:rPr lang="en-US" altLang="zh-CN" sz="2000" dirty="0">
                <a:solidFill>
                  <a:srgbClr val="FF0000"/>
                </a:solidFill>
              </a:rPr>
              <a:t>ELSE </a:t>
            </a:r>
            <a:r>
              <a:rPr lang="zh-CN" altLang="en-US" sz="2000" dirty="0">
                <a:solidFill>
                  <a:srgbClr val="FF0000"/>
                </a:solidFill>
              </a:rPr>
              <a:t>有前車</a:t>
            </a:r>
            <a:r>
              <a:rPr lang="en-US" altLang="zh-CN" sz="2000" dirty="0">
                <a:solidFill>
                  <a:srgbClr val="FF0000"/>
                </a:solidFill>
              </a:rPr>
              <a:t>,</a:t>
            </a:r>
            <a:r>
              <a:rPr lang="zh-CN" altLang="en-US" sz="2000" dirty="0">
                <a:solidFill>
                  <a:srgbClr val="FF0000"/>
                </a:solidFill>
              </a:rPr>
              <a:t>檢查和前車的距離和速度差 </a:t>
            </a:r>
            <a:r>
              <a:rPr lang="en-US" altLang="zh-CN" sz="2000" dirty="0">
                <a:solidFill>
                  <a:srgbClr val="FF0000"/>
                </a:solidFill>
              </a:rPr>
              <a:t>THEN </a:t>
            </a:r>
            <a:r>
              <a:rPr lang="zh-CN" altLang="en-US" sz="2000" dirty="0">
                <a:solidFill>
                  <a:srgbClr val="FF0000"/>
                </a:solidFill>
              </a:rPr>
              <a:t>決定加速或減速</a:t>
            </a:r>
          </a:p>
        </p:txBody>
      </p:sp>
      <p:sp>
        <p:nvSpPr>
          <p:cNvPr id="18" name="矩形: 圆角 17">
            <a:extLst>
              <a:ext uri="{FF2B5EF4-FFF2-40B4-BE49-F238E27FC236}">
                <a16:creationId xmlns:a16="http://schemas.microsoft.com/office/drawing/2014/main" id="{E7B13436-E96F-F868-587F-ACD32AD88FCC}"/>
              </a:ext>
            </a:extLst>
          </p:cNvPr>
          <p:cNvSpPr/>
          <p:nvPr/>
        </p:nvSpPr>
        <p:spPr>
          <a:xfrm>
            <a:off x="480766" y="3399099"/>
            <a:ext cx="7117237" cy="227580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0" name="文本框 19">
            <a:extLst>
              <a:ext uri="{FF2B5EF4-FFF2-40B4-BE49-F238E27FC236}">
                <a16:creationId xmlns:a16="http://schemas.microsoft.com/office/drawing/2014/main" id="{B212ACD6-FD53-8AA4-AB94-A38610421C6F}"/>
              </a:ext>
            </a:extLst>
          </p:cNvPr>
          <p:cNvSpPr txBox="1"/>
          <p:nvPr/>
        </p:nvSpPr>
        <p:spPr>
          <a:xfrm>
            <a:off x="8427562" y="3429000"/>
            <a:ext cx="3562057" cy="1667764"/>
          </a:xfrm>
          <a:prstGeom prst="rect">
            <a:avLst/>
          </a:prstGeom>
          <a:noFill/>
        </p:spPr>
        <p:txBody>
          <a:bodyPr wrap="square">
            <a:spAutoFit/>
          </a:bodyPr>
          <a:lstStyle/>
          <a:p>
            <a:pPr>
              <a:lnSpc>
                <a:spcPct val="150000"/>
              </a:lnSpc>
            </a:pPr>
            <a:r>
              <a:rPr lang="zh-CN" altLang="en-US" sz="2400" dirty="0">
                <a:latin typeface="黑体" panose="02010609060101010101" pitchFamily="49" charset="-122"/>
                <a:ea typeface="黑体" panose="02010609060101010101" pitchFamily="49" charset="-122"/>
              </a:rPr>
              <a:t>加速或減速操作通過增加或減小自車的“目標速度”實現</a:t>
            </a:r>
            <a:endParaRPr lang="en-US" altLang="zh-CN" sz="2400" dirty="0">
              <a:latin typeface="黑体" panose="02010609060101010101" pitchFamily="49" charset="-122"/>
              <a:ea typeface="黑体" panose="02010609060101010101" pitchFamily="49" charset="-122"/>
            </a:endParaRPr>
          </a:p>
        </p:txBody>
      </p:sp>
      <p:sp>
        <p:nvSpPr>
          <p:cNvPr id="21" name="矩形: 圆角 20">
            <a:extLst>
              <a:ext uri="{FF2B5EF4-FFF2-40B4-BE49-F238E27FC236}">
                <a16:creationId xmlns:a16="http://schemas.microsoft.com/office/drawing/2014/main" id="{A7690B18-0B08-EBF6-2323-05242AB7BC37}"/>
              </a:ext>
            </a:extLst>
          </p:cNvPr>
          <p:cNvSpPr/>
          <p:nvPr/>
        </p:nvSpPr>
        <p:spPr>
          <a:xfrm>
            <a:off x="876148" y="5046181"/>
            <a:ext cx="5219851" cy="55158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22" name="直接箭头连接符 21">
            <a:extLst>
              <a:ext uri="{FF2B5EF4-FFF2-40B4-BE49-F238E27FC236}">
                <a16:creationId xmlns:a16="http://schemas.microsoft.com/office/drawing/2014/main" id="{3852A16E-B39C-0F00-B2B2-5F9F7B7DD1DE}"/>
              </a:ext>
            </a:extLst>
          </p:cNvPr>
          <p:cNvCxnSpPr>
            <a:cxnSpLocks/>
            <a:endCxn id="20" idx="1"/>
          </p:cNvCxnSpPr>
          <p:nvPr/>
        </p:nvCxnSpPr>
        <p:spPr>
          <a:xfrm flipV="1">
            <a:off x="6063005" y="4262882"/>
            <a:ext cx="2364557" cy="104024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157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BBD842C-27AF-6407-358C-C5ECB8FE933C}"/>
              </a:ext>
            </a:extLst>
          </p:cNvPr>
          <p:cNvSpPr>
            <a:spLocks noGrp="1"/>
          </p:cNvSpPr>
          <p:nvPr>
            <p:ph type="sldNum" sz="quarter" idx="12"/>
          </p:nvPr>
        </p:nvSpPr>
        <p:spPr/>
        <p:txBody>
          <a:bodyPr/>
          <a:lstStyle/>
          <a:p>
            <a:fld id="{2D0209AD-E28C-4726-BE4E-D4239F457C7A}" type="slidenum">
              <a:rPr lang="zh-TW" altLang="en-US" smtClean="0"/>
              <a:t>26</a:t>
            </a:fld>
            <a:endParaRPr lang="zh-TW" altLang="en-US"/>
          </a:p>
        </p:txBody>
      </p:sp>
      <p:sp>
        <p:nvSpPr>
          <p:cNvPr id="5" name="内容占位符 4">
            <a:extLst>
              <a:ext uri="{FF2B5EF4-FFF2-40B4-BE49-F238E27FC236}">
                <a16:creationId xmlns:a16="http://schemas.microsoft.com/office/drawing/2014/main" id="{6B746A02-94CA-AE48-A4D5-685E260D645E}"/>
              </a:ext>
            </a:extLst>
          </p:cNvPr>
          <p:cNvSpPr>
            <a:spLocks noGrp="1"/>
          </p:cNvSpPr>
          <p:nvPr>
            <p:ph idx="13"/>
          </p:nvPr>
        </p:nvSpPr>
        <p:spPr>
          <a:xfrm>
            <a:off x="406775" y="826068"/>
            <a:ext cx="11364781" cy="487456"/>
          </a:xfrm>
        </p:spPr>
        <p:txBody>
          <a:bodyPr/>
          <a:lstStyle/>
          <a:p>
            <a:r>
              <a:rPr lang="zh-CN" altLang="en-US" dirty="0"/>
              <a:t>基於規則的自動駕駛決策：總結</a:t>
            </a:r>
            <a:endParaRPr lang="en-US" altLang="zh-CN" dirty="0"/>
          </a:p>
          <a:p>
            <a:endParaRPr lang="zh-CN" altLang="en-US" dirty="0"/>
          </a:p>
        </p:txBody>
      </p:sp>
      <p:pic>
        <p:nvPicPr>
          <p:cNvPr id="7" name="图形 6">
            <a:extLst>
              <a:ext uri="{FF2B5EF4-FFF2-40B4-BE49-F238E27FC236}">
                <a16:creationId xmlns:a16="http://schemas.microsoft.com/office/drawing/2014/main" id="{721F460A-6B88-E0BF-9FD7-669BA3E23D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9375" y="1386673"/>
            <a:ext cx="11510570" cy="4645259"/>
          </a:xfrm>
          <a:prstGeom prst="rect">
            <a:avLst/>
          </a:prstGeom>
        </p:spPr>
      </p:pic>
    </p:spTree>
    <p:extLst>
      <p:ext uri="{BB962C8B-B14F-4D97-AF65-F5344CB8AC3E}">
        <p14:creationId xmlns:p14="http://schemas.microsoft.com/office/powerpoint/2010/main" val="362957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DE002-F346-161F-77C6-2EBB6E95E152}"/>
            </a:ext>
          </a:extLst>
        </p:cNvPr>
        <p:cNvGrpSpPr/>
        <p:nvPr/>
      </p:nvGrpSpPr>
      <p:grpSpPr>
        <a:xfrm>
          <a:off x="0" y="0"/>
          <a:ext cx="0" cy="0"/>
          <a:chOff x="0" y="0"/>
          <a:chExt cx="0" cy="0"/>
        </a:xfrm>
      </p:grpSpPr>
      <p:pic>
        <p:nvPicPr>
          <p:cNvPr id="56" name="图形 55">
            <a:extLst>
              <a:ext uri="{FF2B5EF4-FFF2-40B4-BE49-F238E27FC236}">
                <a16:creationId xmlns:a16="http://schemas.microsoft.com/office/drawing/2014/main" id="{BF5CF318-3DCA-23C1-D6C9-6DDEDD9E51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48175" y="3271837"/>
            <a:ext cx="6362700" cy="3586163"/>
          </a:xfrm>
          <a:prstGeom prst="rect">
            <a:avLst/>
          </a:prstGeom>
        </p:spPr>
      </p:pic>
      <p:sp>
        <p:nvSpPr>
          <p:cNvPr id="2" name="内容占位符 6">
            <a:extLst>
              <a:ext uri="{FF2B5EF4-FFF2-40B4-BE49-F238E27FC236}">
                <a16:creationId xmlns:a16="http://schemas.microsoft.com/office/drawing/2014/main" id="{7F77AB09-B0EE-8099-9E91-628D0F69E04D}"/>
              </a:ext>
            </a:extLst>
          </p:cNvPr>
          <p:cNvSpPr>
            <a:spLocks noGrp="1"/>
          </p:cNvSpPr>
          <p:nvPr>
            <p:ph idx="13"/>
          </p:nvPr>
        </p:nvSpPr>
        <p:spPr>
          <a:xfrm>
            <a:off x="406400" y="582613"/>
            <a:ext cx="11364913" cy="487362"/>
          </a:xfrm>
        </p:spPr>
        <p:txBody>
          <a:bodyPr/>
          <a:lstStyle/>
          <a:p>
            <a:r>
              <a:rPr lang="zh-CN" altLang="en-US" dirty="0"/>
              <a:t>基於規則方法的局限性</a:t>
            </a:r>
          </a:p>
        </p:txBody>
      </p:sp>
      <p:sp>
        <p:nvSpPr>
          <p:cNvPr id="5" name="文本框 4">
            <a:extLst>
              <a:ext uri="{FF2B5EF4-FFF2-40B4-BE49-F238E27FC236}">
                <a16:creationId xmlns:a16="http://schemas.microsoft.com/office/drawing/2014/main" id="{711E775C-E78C-AD5D-2885-F4EDC1A4F8FF}"/>
              </a:ext>
            </a:extLst>
          </p:cNvPr>
          <p:cNvSpPr txBox="1"/>
          <p:nvPr/>
        </p:nvSpPr>
        <p:spPr>
          <a:xfrm>
            <a:off x="400305" y="1146702"/>
            <a:ext cx="11546788" cy="1430328"/>
          </a:xfrm>
          <a:prstGeom prst="rect">
            <a:avLst/>
          </a:prstGeom>
          <a:noFill/>
        </p:spPr>
        <p:txBody>
          <a:bodyPr wrap="square">
            <a:spAutoFit/>
          </a:bodyPr>
          <a:lstStyle/>
          <a:p>
            <a:pPr marL="342900" indent="-342900">
              <a:lnSpc>
                <a:spcPct val="125000"/>
              </a:lnSpc>
              <a:buClr>
                <a:srgbClr val="0A66AD"/>
              </a:buClr>
              <a:buFont typeface="Wingdings" panose="05000000000000000000" pitchFamily="2" charset="2"/>
              <a:buChar char="n"/>
            </a:pPr>
            <a:r>
              <a:rPr lang="zh-TW" altLang="en-US" sz="2400" dirty="0">
                <a:latin typeface="Times New Roman" panose="02020603050405020304" pitchFamily="18" charset="0"/>
                <a:ea typeface="黑体" panose="02010609060101010101" pitchFamily="49" charset="-122"/>
                <a:cs typeface="Times New Roman" panose="02020603050405020304" pitchFamily="18" charset="0"/>
              </a:rPr>
              <a:t>基於規則的系統雖然在一些簡單情況下表現不錯，</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但隨著場景複雜度的增加，需要編寫大量規則才能覆蓋所有情況。此外，面對駕駛場景中一些突發情況，由於規則庫沒有相應的應對方法，也可能造成危險。</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思想气泡: 云 6">
            <a:extLst>
              <a:ext uri="{FF2B5EF4-FFF2-40B4-BE49-F238E27FC236}">
                <a16:creationId xmlns:a16="http://schemas.microsoft.com/office/drawing/2014/main" id="{96C250CD-A4FE-6627-0D16-9CF1DAE6A740}"/>
              </a:ext>
            </a:extLst>
          </p:cNvPr>
          <p:cNvSpPr/>
          <p:nvPr/>
        </p:nvSpPr>
        <p:spPr>
          <a:xfrm>
            <a:off x="586196" y="5162405"/>
            <a:ext cx="4997497" cy="1128376"/>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能否讓智能體自主且自適應的學習駕駛策略？</a:t>
            </a:r>
          </a:p>
        </p:txBody>
      </p:sp>
      <p:pic>
        <p:nvPicPr>
          <p:cNvPr id="16" name="图片 15" descr="电脑萤幕画面&#10;&#10;AI 生成的内容可能不正确。">
            <a:extLst>
              <a:ext uri="{FF2B5EF4-FFF2-40B4-BE49-F238E27FC236}">
                <a16:creationId xmlns:a16="http://schemas.microsoft.com/office/drawing/2014/main" id="{B154637B-F044-D781-88F9-5F78BC3600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345" y="3776118"/>
            <a:ext cx="5155200" cy="1288800"/>
          </a:xfrm>
          <a:prstGeom prst="rect">
            <a:avLst/>
          </a:prstGeom>
        </p:spPr>
      </p:pic>
      <p:pic>
        <p:nvPicPr>
          <p:cNvPr id="17" name="图片 16" descr="电脑萤幕画面&#10;&#10;AI 生成的内容可能不正确。">
            <a:extLst>
              <a:ext uri="{FF2B5EF4-FFF2-40B4-BE49-F238E27FC236}">
                <a16:creationId xmlns:a16="http://schemas.microsoft.com/office/drawing/2014/main" id="{F63957E3-39E0-BCB6-A32A-4954443689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8306" y="3778054"/>
            <a:ext cx="5338787" cy="1286864"/>
          </a:xfrm>
          <a:prstGeom prst="rect">
            <a:avLst/>
          </a:prstGeom>
        </p:spPr>
      </p:pic>
      <p:sp>
        <p:nvSpPr>
          <p:cNvPr id="18" name="文本框 17">
            <a:extLst>
              <a:ext uri="{FF2B5EF4-FFF2-40B4-BE49-F238E27FC236}">
                <a16:creationId xmlns:a16="http://schemas.microsoft.com/office/drawing/2014/main" id="{575F8571-91D1-FF09-FF52-5A5AF6F871EF}"/>
              </a:ext>
            </a:extLst>
          </p:cNvPr>
          <p:cNvSpPr txBox="1"/>
          <p:nvPr/>
        </p:nvSpPr>
        <p:spPr>
          <a:xfrm>
            <a:off x="1139386" y="3309299"/>
            <a:ext cx="3521724" cy="369332"/>
          </a:xfrm>
          <a:prstGeom prst="rect">
            <a:avLst/>
          </a:prstGeom>
          <a:noFill/>
        </p:spPr>
        <p:txBody>
          <a:bodyPr wrap="square" rtlCol="0">
            <a:spAutoFit/>
          </a:bodyPr>
          <a:lstStyle/>
          <a:p>
            <a:r>
              <a:rPr lang="zh-CN" altLang="en-US" dirty="0">
                <a:solidFill>
                  <a:srgbClr val="FF0000"/>
                </a:solidFill>
                <a:latin typeface="黑体" panose="02010609060101010101" pitchFamily="49" charset="-122"/>
                <a:ea typeface="黑体" panose="02010609060101010101" pitchFamily="49" charset="-122"/>
              </a:rPr>
              <a:t>規則中沒有單獨考慮靜止障礙物</a:t>
            </a:r>
          </a:p>
        </p:txBody>
      </p:sp>
      <p:sp>
        <p:nvSpPr>
          <p:cNvPr id="19" name="文本框 18">
            <a:extLst>
              <a:ext uri="{FF2B5EF4-FFF2-40B4-BE49-F238E27FC236}">
                <a16:creationId xmlns:a16="http://schemas.microsoft.com/office/drawing/2014/main" id="{A412D486-F7F2-381C-7E9B-00D83784CC42}"/>
              </a:ext>
            </a:extLst>
          </p:cNvPr>
          <p:cNvSpPr txBox="1"/>
          <p:nvPr/>
        </p:nvSpPr>
        <p:spPr>
          <a:xfrm>
            <a:off x="8127440" y="3309545"/>
            <a:ext cx="2925174" cy="369332"/>
          </a:xfrm>
          <a:prstGeom prst="rect">
            <a:avLst/>
          </a:prstGeom>
          <a:noFill/>
        </p:spPr>
        <p:txBody>
          <a:bodyPr wrap="square" rtlCol="0">
            <a:spAutoFit/>
          </a:bodyPr>
          <a:lstStyle/>
          <a:p>
            <a:r>
              <a:rPr lang="zh-CN" altLang="en-US" dirty="0">
                <a:solidFill>
                  <a:srgbClr val="FF0000"/>
                </a:solidFill>
                <a:latin typeface="黑体" panose="02010609060101010101" pitchFamily="49" charset="-122"/>
                <a:ea typeface="黑体" panose="02010609060101010101" pitchFamily="49" charset="-122"/>
              </a:rPr>
              <a:t>規則中考慮了靜止障礙物</a:t>
            </a:r>
          </a:p>
        </p:txBody>
      </p:sp>
      <p:sp>
        <p:nvSpPr>
          <p:cNvPr id="23" name="文本框 22">
            <a:extLst>
              <a:ext uri="{FF2B5EF4-FFF2-40B4-BE49-F238E27FC236}">
                <a16:creationId xmlns:a16="http://schemas.microsoft.com/office/drawing/2014/main" id="{B36A3ED1-1E8D-6A38-E670-D0C3E603C718}"/>
              </a:ext>
            </a:extLst>
          </p:cNvPr>
          <p:cNvSpPr txBox="1"/>
          <p:nvPr/>
        </p:nvSpPr>
        <p:spPr>
          <a:xfrm>
            <a:off x="282946" y="2793793"/>
            <a:ext cx="11781505" cy="506998"/>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比如，如果自動駕駛汽車仅把障礙物當作靜止的前車，可能導致來不及減速而發生碰撞。</a:t>
            </a:r>
          </a:p>
        </p:txBody>
      </p:sp>
      <p:sp>
        <p:nvSpPr>
          <p:cNvPr id="3" name="文本框 2">
            <a:extLst>
              <a:ext uri="{FF2B5EF4-FFF2-40B4-BE49-F238E27FC236}">
                <a16:creationId xmlns:a16="http://schemas.microsoft.com/office/drawing/2014/main" id="{71D390BE-25DF-0767-2F3F-52925D8F2782}"/>
              </a:ext>
            </a:extLst>
          </p:cNvPr>
          <p:cNvSpPr txBox="1"/>
          <p:nvPr/>
        </p:nvSpPr>
        <p:spPr>
          <a:xfrm>
            <a:off x="5864728" y="5321280"/>
            <a:ext cx="5338787" cy="954107"/>
          </a:xfrm>
          <a:prstGeom prst="rect">
            <a:avLst/>
          </a:prstGeom>
          <a:noFill/>
        </p:spPr>
        <p:txBody>
          <a:bodyPr wrap="square" rtlCol="0">
            <a:spAutoFit/>
          </a:bodyPr>
          <a:lstStyle/>
          <a:p>
            <a:r>
              <a:rPr lang="zh-CN" altLang="en-US" sz="2800" dirty="0">
                <a:solidFill>
                  <a:srgbClr val="FF0000"/>
                </a:solidFill>
                <a:latin typeface="黑体" panose="02010609060101010101" pitchFamily="49" charset="-122"/>
                <a:ea typeface="黑体" panose="02010609060101010101" pitchFamily="49" charset="-122"/>
              </a:rPr>
              <a:t>强化學習？</a:t>
            </a:r>
            <a:endParaRPr lang="en-US" altLang="zh-CN" sz="2800" dirty="0">
              <a:solidFill>
                <a:srgbClr val="FF0000"/>
              </a:solidFill>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优点</a:t>
            </a:r>
            <a:r>
              <a:rPr lang="zh-CN" altLang="en-US" sz="2800" dirty="0">
                <a:latin typeface="黑体" panose="02010609060101010101" pitchFamily="49" charset="-122"/>
                <a:ea typeface="黑体" panose="02010609060101010101" pitchFamily="49" charset="-122"/>
                <a:sym typeface="Wingdings" panose="05000000000000000000" pitchFamily="2" charset="2"/>
              </a:rPr>
              <a:t>：</a:t>
            </a:r>
            <a:r>
              <a:rPr lang="en-US" altLang="zh-CN" sz="2800" dirty="0">
                <a:solidFill>
                  <a:schemeClr val="tx1">
                    <a:lumMod val="95000"/>
                    <a:lumOff val="5000"/>
                  </a:schemeClr>
                </a:solidFill>
                <a:latin typeface="黑体" panose="02010609060101010101" pitchFamily="49" charset="-122"/>
                <a:ea typeface="黑体" panose="02010609060101010101" pitchFamily="49" charset="-122"/>
                <a:sym typeface="Wingdings" panose="05000000000000000000" pitchFamily="2" charset="2"/>
              </a:rPr>
              <a:t>(1)</a:t>
            </a:r>
            <a:r>
              <a:rPr lang="zh-CN" altLang="en-US" sz="2800" dirty="0">
                <a:solidFill>
                  <a:schemeClr val="tx1">
                    <a:lumMod val="95000"/>
                    <a:lumOff val="5000"/>
                  </a:schemeClr>
                </a:solidFill>
                <a:latin typeface="黑体" panose="02010609060101010101" pitchFamily="49" charset="-122"/>
                <a:ea typeface="黑体" panose="02010609060101010101" pitchFamily="49" charset="-122"/>
              </a:rPr>
              <a:t>自主性 </a:t>
            </a:r>
            <a:r>
              <a:rPr lang="en-US" altLang="zh-CN" sz="2800" dirty="0">
                <a:solidFill>
                  <a:schemeClr val="tx1">
                    <a:lumMod val="95000"/>
                    <a:lumOff val="5000"/>
                  </a:schemeClr>
                </a:solidFill>
                <a:latin typeface="黑体" panose="02010609060101010101" pitchFamily="49" charset="-122"/>
                <a:ea typeface="黑体" panose="02010609060101010101" pitchFamily="49" charset="-122"/>
              </a:rPr>
              <a:t>(2)</a:t>
            </a:r>
            <a:r>
              <a:rPr lang="zh-CN" altLang="en-US" sz="2800" dirty="0">
                <a:solidFill>
                  <a:schemeClr val="tx1">
                    <a:lumMod val="95000"/>
                    <a:lumOff val="5000"/>
                  </a:schemeClr>
                </a:solidFill>
                <a:latin typeface="黑体" panose="02010609060101010101" pitchFamily="49" charset="-122"/>
                <a:ea typeface="黑体" panose="02010609060101010101" pitchFamily="49" charset="-122"/>
              </a:rPr>
              <a:t>自适应性</a:t>
            </a:r>
          </a:p>
        </p:txBody>
      </p:sp>
    </p:spTree>
    <p:extLst>
      <p:ext uri="{BB962C8B-B14F-4D97-AF65-F5344CB8AC3E}">
        <p14:creationId xmlns:p14="http://schemas.microsoft.com/office/powerpoint/2010/main" val="4175960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64A83-6183-26CF-F164-1C4B3CACEAEC}"/>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E3C4BF7D-5D6A-ADCD-A480-06CFA91E6375}"/>
              </a:ext>
            </a:extLst>
          </p:cNvPr>
          <p:cNvSpPr>
            <a:spLocks noGrp="1"/>
          </p:cNvSpPr>
          <p:nvPr>
            <p:ph idx="1"/>
          </p:nvPr>
        </p:nvSpPr>
        <p:spPr>
          <a:xfrm>
            <a:off x="665165" y="849970"/>
            <a:ext cx="11364780" cy="5158059"/>
          </a:xfrm>
        </p:spPr>
        <p:txBody>
          <a:bodyPr/>
          <a:lstStyle/>
          <a:p>
            <a:pPr marL="0" indent="0">
              <a:lnSpc>
                <a:spcPct val="150000"/>
              </a:lnSpc>
              <a:buNone/>
            </a:pPr>
            <a:r>
              <a:rPr lang="en-US" altLang="zh-CN" dirty="0"/>
              <a:t>2. </a:t>
            </a:r>
            <a:r>
              <a:rPr lang="zh-CN" altLang="en-US" dirty="0"/>
              <a:t>基於深度强化学习的自動駕駛決策模型</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2.1.</a:t>
            </a:r>
            <a:r>
              <a:rPr lang="zh-CN" altLang="en-US" sz="2400" dirty="0">
                <a:latin typeface="黑体" panose="02010609060101010101" pitchFamily="49" charset="-122"/>
                <a:ea typeface="黑体" panose="02010609060101010101" pitchFamily="49" charset="-122"/>
              </a:rPr>
              <a:t> 无模型强化学习</a:t>
            </a:r>
            <a:r>
              <a:rPr lang="en-US" altLang="zh-CN" sz="2400" dirty="0">
                <a:latin typeface="黑体" panose="02010609060101010101" pitchFamily="49" charset="-122"/>
                <a:ea typeface="黑体" panose="02010609060101010101" pitchFamily="49" charset="-122"/>
              </a:rPr>
              <a:t> </a:t>
            </a: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什么是无模型强化学习</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蒙特卡洛方法</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时序差分方法</a:t>
            </a:r>
            <a:endParaRPr lang="en-US" altLang="zh-CN" sz="20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2.2. </a:t>
            </a:r>
            <a:r>
              <a:rPr lang="zh-CN" altLang="en-US" sz="2400" dirty="0">
                <a:latin typeface="黑体" panose="02010609060101010101" pitchFamily="49" charset="-122"/>
                <a:ea typeface="黑体" panose="02010609060101010101" pitchFamily="49" charset="-122"/>
              </a:rPr>
              <a:t>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2.3.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p>
          <a:p>
            <a:pPr lvl="4">
              <a:lnSpc>
                <a:spcPct val="150000"/>
              </a:lnSpc>
            </a:pPr>
            <a:r>
              <a:rPr lang="en-US" altLang="zh-CN" sz="2400" dirty="0">
                <a:latin typeface="黑体" panose="02010609060101010101" pitchFamily="49" charset="-122"/>
                <a:ea typeface="黑体" panose="02010609060101010101" pitchFamily="49" charset="-122"/>
              </a:rPr>
              <a:t> 2.4. </a:t>
            </a:r>
            <a:r>
              <a:rPr lang="zh-CN" altLang="en-US" sz="2400" dirty="0">
                <a:latin typeface="黑体" panose="02010609060101010101" pitchFamily="49" charset="-122"/>
                <a:ea typeface="黑体" panose="02010609060101010101" pitchFamily="49" charset="-122"/>
              </a:rPr>
              <a:t>值函数近似</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2.5. </a:t>
            </a:r>
            <a:r>
              <a:rPr lang="zh-CN" altLang="en-US" sz="2400" dirty="0">
                <a:latin typeface="黑体" panose="02010609060101010101" pitchFamily="49" charset="-122"/>
                <a:ea typeface="黑体" panose="02010609060101010101" pitchFamily="49" charset="-122"/>
              </a:rPr>
              <a:t>深度强化学习</a:t>
            </a:r>
            <a:endParaRPr lang="zh-CN" altLang="en-US" dirty="0"/>
          </a:p>
        </p:txBody>
      </p:sp>
      <p:sp>
        <p:nvSpPr>
          <p:cNvPr id="3" name="灯片编号占位符 2">
            <a:extLst>
              <a:ext uri="{FF2B5EF4-FFF2-40B4-BE49-F238E27FC236}">
                <a16:creationId xmlns:a16="http://schemas.microsoft.com/office/drawing/2014/main" id="{4B0E3DA6-9328-C05D-EBDF-A85D61DEA40F}"/>
              </a:ext>
            </a:extLst>
          </p:cNvPr>
          <p:cNvSpPr>
            <a:spLocks noGrp="1"/>
          </p:cNvSpPr>
          <p:nvPr>
            <p:ph type="sldNum" sz="quarter" idx="12"/>
          </p:nvPr>
        </p:nvSpPr>
        <p:spPr/>
        <p:txBody>
          <a:bodyPr/>
          <a:lstStyle/>
          <a:p>
            <a:fld id="{2D0209AD-E28C-4726-BE4E-D4239F457C7A}" type="slidenum">
              <a:rPr lang="zh-TW" altLang="en-US" smtClean="0"/>
              <a:t>28</a:t>
            </a:fld>
            <a:endParaRPr lang="zh-TW" altLang="en-US"/>
          </a:p>
        </p:txBody>
      </p:sp>
      <p:sp>
        <p:nvSpPr>
          <p:cNvPr id="5" name="矩形: 圆角 4">
            <a:extLst>
              <a:ext uri="{FF2B5EF4-FFF2-40B4-BE49-F238E27FC236}">
                <a16:creationId xmlns:a16="http://schemas.microsoft.com/office/drawing/2014/main" id="{9877972C-FE25-579F-F6FC-F92A13D01320}"/>
              </a:ext>
            </a:extLst>
          </p:cNvPr>
          <p:cNvSpPr/>
          <p:nvPr/>
        </p:nvSpPr>
        <p:spPr>
          <a:xfrm>
            <a:off x="2266950" y="1733550"/>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3298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9894E-AAD7-54B3-DE47-A7E371349F04}"/>
            </a:ext>
          </a:extLst>
        </p:cNvPr>
        <p:cNvGrpSpPr/>
        <p:nvPr/>
      </p:nvGrpSpPr>
      <p:grpSpPr>
        <a:xfrm>
          <a:off x="0" y="0"/>
          <a:ext cx="0" cy="0"/>
          <a:chOff x="0" y="0"/>
          <a:chExt cx="0" cy="0"/>
        </a:xfrm>
      </p:grpSpPr>
      <p:pic>
        <p:nvPicPr>
          <p:cNvPr id="8" name="图形 7">
            <a:extLst>
              <a:ext uri="{FF2B5EF4-FFF2-40B4-BE49-F238E27FC236}">
                <a16:creationId xmlns:a16="http://schemas.microsoft.com/office/drawing/2014/main" id="{326D8ACB-DB77-DAED-AB10-3645D35B5A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7571" y="1329136"/>
            <a:ext cx="10691813" cy="3086100"/>
          </a:xfrm>
          <a:prstGeom prst="rect">
            <a:avLst/>
          </a:prstGeom>
        </p:spPr>
      </p:pic>
      <p:sp>
        <p:nvSpPr>
          <p:cNvPr id="6" name="内容占位符 5">
            <a:extLst>
              <a:ext uri="{FF2B5EF4-FFF2-40B4-BE49-F238E27FC236}">
                <a16:creationId xmlns:a16="http://schemas.microsoft.com/office/drawing/2014/main" id="{EC6980AC-EE3D-3FDD-97A1-AA2B42FFB31B}"/>
              </a:ext>
            </a:extLst>
          </p:cNvPr>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a:extLst>
              <a:ext uri="{FF2B5EF4-FFF2-40B4-BE49-F238E27FC236}">
                <a16:creationId xmlns:a16="http://schemas.microsoft.com/office/drawing/2014/main" id="{AC67F540-1E37-4B0E-5DD7-873E36FE5175}"/>
              </a:ext>
            </a:extLst>
          </p:cNvPr>
          <p:cNvSpPr>
            <a:spLocks noGrp="1"/>
          </p:cNvSpPr>
          <p:nvPr>
            <p:ph idx="13"/>
          </p:nvPr>
        </p:nvSpPr>
        <p:spPr>
          <a:xfrm>
            <a:off x="406775" y="582340"/>
            <a:ext cx="11364781" cy="487456"/>
          </a:xfrm>
        </p:spPr>
        <p:txBody>
          <a:bodyPr/>
          <a:lstStyle/>
          <a:p>
            <a:r>
              <a:rPr lang="zh-CN" altLang="en-US" dirty="0"/>
              <a:t>无模型强化学习</a:t>
            </a:r>
          </a:p>
        </p:txBody>
      </p:sp>
      <p:sp>
        <p:nvSpPr>
          <p:cNvPr id="44" name="文本框 43">
            <a:extLst>
              <a:ext uri="{FF2B5EF4-FFF2-40B4-BE49-F238E27FC236}">
                <a16:creationId xmlns:a16="http://schemas.microsoft.com/office/drawing/2014/main" id="{0AE15D50-8394-84EA-82BA-2F5C7BBC4CAD}"/>
              </a:ext>
            </a:extLst>
          </p:cNvPr>
          <p:cNvSpPr txBox="1"/>
          <p:nvPr/>
        </p:nvSpPr>
        <p:spPr>
          <a:xfrm>
            <a:off x="7887517" y="3144208"/>
            <a:ext cx="2974491"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實驗需要使用的算法</a:t>
            </a:r>
          </a:p>
        </p:txBody>
      </p:sp>
      <p:pic>
        <p:nvPicPr>
          <p:cNvPr id="56" name="图形 55">
            <a:extLst>
              <a:ext uri="{FF2B5EF4-FFF2-40B4-BE49-F238E27FC236}">
                <a16:creationId xmlns:a16="http://schemas.microsoft.com/office/drawing/2014/main" id="{B58CDEF8-FBB9-0891-59DB-B2EB52A4DF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48175" y="3271837"/>
            <a:ext cx="6362700" cy="3586163"/>
          </a:xfrm>
          <a:prstGeom prst="rect">
            <a:avLst/>
          </a:prstGeom>
        </p:spPr>
      </p:pic>
      <p:sp>
        <p:nvSpPr>
          <p:cNvPr id="12" name="矩形: 圆角 11">
            <a:extLst>
              <a:ext uri="{FF2B5EF4-FFF2-40B4-BE49-F238E27FC236}">
                <a16:creationId xmlns:a16="http://schemas.microsoft.com/office/drawing/2014/main" id="{0A350BE0-2ED9-0B64-BEBD-36416B2025BC}"/>
              </a:ext>
            </a:extLst>
          </p:cNvPr>
          <p:cNvSpPr/>
          <p:nvPr/>
        </p:nvSpPr>
        <p:spPr>
          <a:xfrm>
            <a:off x="7553021" y="3634381"/>
            <a:ext cx="3838630" cy="865460"/>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B98D55F2-3358-2BA5-EB99-1C34E41AEE5D}"/>
              </a:ext>
            </a:extLst>
          </p:cNvPr>
          <p:cNvSpPr/>
          <p:nvPr/>
        </p:nvSpPr>
        <p:spPr>
          <a:xfrm>
            <a:off x="2123585" y="2328421"/>
            <a:ext cx="9470844" cy="2276147"/>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4" name="文本框 13">
            <a:extLst>
              <a:ext uri="{FF2B5EF4-FFF2-40B4-BE49-F238E27FC236}">
                <a16:creationId xmlns:a16="http://schemas.microsoft.com/office/drawing/2014/main" id="{8618581E-263F-22E2-E0AA-6734BADE868C}"/>
              </a:ext>
            </a:extLst>
          </p:cNvPr>
          <p:cNvSpPr txBox="1"/>
          <p:nvPr/>
        </p:nvSpPr>
        <p:spPr>
          <a:xfrm>
            <a:off x="406775" y="5027758"/>
            <a:ext cx="11546413" cy="952184"/>
          </a:xfrm>
          <a:prstGeom prst="rect">
            <a:avLst/>
          </a:prstGeom>
          <a:noFill/>
        </p:spPr>
        <p:txBody>
          <a:bodyPr wrap="square" rtlCol="0">
            <a:spAutoFit/>
          </a:bodyPr>
          <a:lstStyle/>
          <a:p>
            <a:pPr>
              <a:lnSpc>
                <a:spcPct val="125000"/>
              </a:lnSpc>
            </a:pPr>
            <a:r>
              <a:rPr lang="zh-CN" altLang="en-US" sz="2400" b="1" dirty="0">
                <a:solidFill>
                  <a:srgbClr val="0070C0"/>
                </a:solidFill>
                <a:latin typeface="黑体" panose="02010609060101010101" pitchFamily="49" charset="-122"/>
                <a:ea typeface="黑体" panose="02010609060101010101" pitchFamily="49" charset="-122"/>
                <a:cs typeface="Times New Roman" panose="02020603050405020304" pitchFamily="18" charset="0"/>
              </a:rPr>
              <a:t>什麽是無模型强化學習？</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是一類不依賴于環境模型（狀態轉移概率和獎勵函數）的强化學習算法。主要通過與環境的交互獲取數據，并根據數據進行學習和優化。</a:t>
            </a:r>
          </a:p>
        </p:txBody>
      </p:sp>
    </p:spTree>
    <p:extLst>
      <p:ext uri="{BB962C8B-B14F-4D97-AF65-F5344CB8AC3E}">
        <p14:creationId xmlns:p14="http://schemas.microsoft.com/office/powerpoint/2010/main" val="217432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07268-1279-BD63-E883-F18D2B1CFAD0}"/>
            </a:ext>
          </a:extLst>
        </p:cNvPr>
        <p:cNvGrpSpPr/>
        <p:nvPr/>
      </p:nvGrpSpPr>
      <p:grpSpPr>
        <a:xfrm>
          <a:off x="0" y="0"/>
          <a:ext cx="0" cy="0"/>
          <a:chOff x="0" y="0"/>
          <a:chExt cx="0" cy="0"/>
        </a:xfrm>
      </p:grpSpPr>
      <p:pic>
        <p:nvPicPr>
          <p:cNvPr id="20" name="图形 19">
            <a:extLst>
              <a:ext uri="{FF2B5EF4-FFF2-40B4-BE49-F238E27FC236}">
                <a16:creationId xmlns:a16="http://schemas.microsoft.com/office/drawing/2014/main" id="{D7CEB310-0FF4-11FA-AA4B-4586ADBBDC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372" y="1351867"/>
            <a:ext cx="11602852" cy="3565667"/>
          </a:xfrm>
          <a:prstGeom prst="rect">
            <a:avLst/>
          </a:prstGeom>
        </p:spPr>
      </p:pic>
      <p:sp>
        <p:nvSpPr>
          <p:cNvPr id="6" name="内容占位符 5">
            <a:extLst>
              <a:ext uri="{FF2B5EF4-FFF2-40B4-BE49-F238E27FC236}">
                <a16:creationId xmlns:a16="http://schemas.microsoft.com/office/drawing/2014/main" id="{6CC73A80-9E9B-D90D-03BA-2D9694170521}"/>
              </a:ext>
            </a:extLst>
          </p:cNvPr>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a:extLst>
              <a:ext uri="{FF2B5EF4-FFF2-40B4-BE49-F238E27FC236}">
                <a16:creationId xmlns:a16="http://schemas.microsoft.com/office/drawing/2014/main" id="{0A2EF18C-D522-7B61-8854-B951BE14BEC4}"/>
              </a:ext>
            </a:extLst>
          </p:cNvPr>
          <p:cNvSpPr>
            <a:spLocks noGrp="1"/>
          </p:cNvSpPr>
          <p:nvPr>
            <p:ph idx="13"/>
          </p:nvPr>
        </p:nvSpPr>
        <p:spPr>
          <a:xfrm>
            <a:off x="406775" y="582340"/>
            <a:ext cx="11364781" cy="487456"/>
          </a:xfrm>
        </p:spPr>
        <p:txBody>
          <a:bodyPr/>
          <a:lstStyle/>
          <a:p>
            <a:r>
              <a:rPr lang="zh-CN" altLang="en-US" dirty="0"/>
              <a:t>自動駕駛決策方法</a:t>
            </a:r>
            <a:r>
              <a:rPr lang="en-US" altLang="zh-CN" dirty="0"/>
              <a:t>: </a:t>
            </a:r>
            <a:r>
              <a:rPr lang="zh-CN" altLang="en-US" dirty="0"/>
              <a:t>回顾</a:t>
            </a:r>
          </a:p>
        </p:txBody>
      </p:sp>
      <p:pic>
        <p:nvPicPr>
          <p:cNvPr id="56" name="图形 55">
            <a:extLst>
              <a:ext uri="{FF2B5EF4-FFF2-40B4-BE49-F238E27FC236}">
                <a16:creationId xmlns:a16="http://schemas.microsoft.com/office/drawing/2014/main" id="{175D3591-CC81-36C4-9BDC-C66A549DB8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48175" y="3271837"/>
            <a:ext cx="6362700" cy="3586163"/>
          </a:xfrm>
          <a:prstGeom prst="rect">
            <a:avLst/>
          </a:prstGeom>
        </p:spPr>
      </p:pic>
      <p:sp>
        <p:nvSpPr>
          <p:cNvPr id="5" name="矩形: 圆角 4">
            <a:extLst>
              <a:ext uri="{FF2B5EF4-FFF2-40B4-BE49-F238E27FC236}">
                <a16:creationId xmlns:a16="http://schemas.microsoft.com/office/drawing/2014/main" id="{986B23D7-4FB6-7F3B-B341-88536876EF41}"/>
              </a:ext>
            </a:extLst>
          </p:cNvPr>
          <p:cNvSpPr/>
          <p:nvPr/>
        </p:nvSpPr>
        <p:spPr>
          <a:xfrm>
            <a:off x="3638550" y="1250448"/>
            <a:ext cx="4298574" cy="2021390"/>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C18007C8-117C-E6B3-011E-8B5F8E12B94E}"/>
              </a:ext>
            </a:extLst>
          </p:cNvPr>
          <p:cNvSpPr txBox="1"/>
          <p:nvPr/>
        </p:nvSpPr>
        <p:spPr>
          <a:xfrm>
            <a:off x="5525900" y="1905565"/>
            <a:ext cx="3848100" cy="490519"/>
          </a:xfrm>
          <a:prstGeom prst="rect">
            <a:avLst/>
          </a:prstGeom>
          <a:noFill/>
        </p:spPr>
        <p:txBody>
          <a:bodyPr wrap="square" rtlCol="0">
            <a:spAutoFit/>
          </a:bodyPr>
          <a:lstStyle/>
          <a:p>
            <a:pPr>
              <a:lnSpc>
                <a:spcPct val="125000"/>
              </a:lnSpc>
            </a:pPr>
            <a:r>
              <a:rPr lang="zh-CN" altLang="en-US" sz="2400" b="1" dirty="0">
                <a:solidFill>
                  <a:srgbClr val="0070C0"/>
                </a:solidFill>
                <a:latin typeface="黑体" panose="02010609060101010101" pitchFamily="49" charset="-122"/>
                <a:ea typeface="黑体" panose="02010609060101010101" pitchFamily="49" charset="-122"/>
              </a:rPr>
              <a:t>基於模型的方法</a:t>
            </a:r>
          </a:p>
        </p:txBody>
      </p:sp>
      <p:sp>
        <p:nvSpPr>
          <p:cNvPr id="11" name="文本框 10">
            <a:extLst>
              <a:ext uri="{FF2B5EF4-FFF2-40B4-BE49-F238E27FC236}">
                <a16:creationId xmlns:a16="http://schemas.microsoft.com/office/drawing/2014/main" id="{008772ED-F7CD-8725-1754-99DB6A07FBC3}"/>
              </a:ext>
            </a:extLst>
          </p:cNvPr>
          <p:cNvSpPr txBox="1"/>
          <p:nvPr/>
        </p:nvSpPr>
        <p:spPr>
          <a:xfrm>
            <a:off x="308162" y="4917534"/>
            <a:ext cx="11575675" cy="952184"/>
          </a:xfrm>
          <a:prstGeom prst="rect">
            <a:avLst/>
          </a:prstGeom>
          <a:noFill/>
        </p:spPr>
        <p:txBody>
          <a:bodyPr wrap="square">
            <a:spAutoFit/>
          </a:bodyPr>
          <a:lstStyle/>
          <a:p>
            <a:pPr>
              <a:lnSpc>
                <a:spcPct val="125000"/>
              </a:lnSpc>
            </a:pPr>
            <a:r>
              <a:rPr lang="zh-TW" altLang="en-US" sz="2400" dirty="0">
                <a:latin typeface="黑体" panose="02010609060101010101" pitchFamily="49" charset="-122"/>
                <a:ea typeface="黑体" panose="02010609060101010101" pitchFamily="49" charset="-122"/>
              </a:rPr>
              <a:t>然而，在現實的自動駕駛場景中，</a:t>
            </a:r>
            <a:r>
              <a:rPr lang="zh-CN" altLang="en-US" sz="2400" dirty="0">
                <a:latin typeface="黑体" panose="02010609060101010101" pitchFamily="49" charset="-122"/>
                <a:ea typeface="黑体" panose="02010609060101010101" pitchFamily="49" charset="-122"/>
              </a:rPr>
              <a:t>由于行人和其他车辆的行为具有高度不确定性，所以</a:t>
            </a:r>
            <a:r>
              <a:rPr lang="zh-TW" altLang="en-US" sz="2400" dirty="0">
                <a:latin typeface="黑体" panose="02010609060101010101" pitchFamily="49" charset="-122"/>
                <a:ea typeface="黑体" panose="02010609060101010101" pitchFamily="49" charset="-122"/>
              </a:rPr>
              <a:t>往往</a:t>
            </a:r>
            <a:r>
              <a:rPr lang="zh-TW" altLang="en-US" sz="2400" dirty="0">
                <a:solidFill>
                  <a:srgbClr val="FF0000"/>
                </a:solidFill>
                <a:latin typeface="黑体" panose="02010609060101010101" pitchFamily="49" charset="-122"/>
                <a:ea typeface="黑体" panose="02010609060101010101" pitchFamily="49" charset="-122"/>
              </a:rPr>
              <a:t>無法獲得</a:t>
            </a:r>
            <a:r>
              <a:rPr lang="zh-CN" altLang="en-US" sz="2400" dirty="0">
                <a:solidFill>
                  <a:srgbClr val="FF0000"/>
                </a:solidFill>
                <a:latin typeface="黑体" panose="02010609060101010101" pitchFamily="49" charset="-122"/>
                <a:ea typeface="黑体" panose="02010609060101010101" pitchFamily="49" charset="-122"/>
              </a:rPr>
              <a:t>准确的</a:t>
            </a:r>
            <a:r>
              <a:rPr lang="zh-TW" altLang="en-US" sz="2400" dirty="0">
                <a:solidFill>
                  <a:srgbClr val="FF0000"/>
                </a:solidFill>
                <a:latin typeface="黑体" panose="02010609060101010101" pitchFamily="49" charset="-122"/>
                <a:ea typeface="黑体" panose="02010609060101010101" pitchFamily="49" charset="-122"/>
              </a:rPr>
              <a:t>環境模型</a:t>
            </a:r>
            <a:r>
              <a:rPr lang="zh-CN" altLang="en-US" sz="2400" dirty="0">
                <a:solidFill>
                  <a:srgbClr val="FF0000"/>
                </a:solidFill>
                <a:latin typeface="黑体" panose="02010609060101010101" pitchFamily="49" charset="-122"/>
                <a:ea typeface="黑体" panose="02010609060101010101" pitchFamily="49" charset="-122"/>
              </a:rPr>
              <a:t>。</a:t>
            </a:r>
            <a:endParaRPr lang="en-US" altLang="zh-TW" sz="2400" dirty="0">
              <a:solidFill>
                <a:srgbClr val="FF0000"/>
              </a:solidFill>
              <a:latin typeface="黑体" panose="02010609060101010101" pitchFamily="49" charset="-122"/>
              <a:ea typeface="黑体" panose="02010609060101010101" pitchFamily="49" charset="-122"/>
            </a:endParaRPr>
          </a:p>
        </p:txBody>
      </p:sp>
      <p:sp>
        <p:nvSpPr>
          <p:cNvPr id="15" name="思想气泡: 云 14">
            <a:extLst>
              <a:ext uri="{FF2B5EF4-FFF2-40B4-BE49-F238E27FC236}">
                <a16:creationId xmlns:a16="http://schemas.microsoft.com/office/drawing/2014/main" id="{5576764C-DDB7-A32F-1A34-98CCE73D13FD}"/>
              </a:ext>
            </a:extLst>
          </p:cNvPr>
          <p:cNvSpPr/>
          <p:nvPr/>
        </p:nvSpPr>
        <p:spPr>
          <a:xfrm>
            <a:off x="406775" y="5887473"/>
            <a:ext cx="1204914" cy="548551"/>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b="1" dirty="0">
                <a:latin typeface="黑体" panose="02010609060101010101" pitchFamily="49" charset="-122"/>
                <a:ea typeface="黑体" panose="02010609060101010101" pitchFamily="49" charset="-122"/>
              </a:rPr>
              <a:t> ？</a:t>
            </a:r>
          </a:p>
        </p:txBody>
      </p:sp>
      <p:sp>
        <p:nvSpPr>
          <p:cNvPr id="16" name="文本框 15">
            <a:extLst>
              <a:ext uri="{FF2B5EF4-FFF2-40B4-BE49-F238E27FC236}">
                <a16:creationId xmlns:a16="http://schemas.microsoft.com/office/drawing/2014/main" id="{F68B9E14-48FA-4600-7A2C-BC42ED28B7FC}"/>
              </a:ext>
            </a:extLst>
          </p:cNvPr>
          <p:cNvSpPr txBox="1"/>
          <p:nvPr/>
        </p:nvSpPr>
        <p:spPr>
          <a:xfrm>
            <a:off x="1611689" y="5930915"/>
            <a:ext cx="10446961"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我们可以使用</a:t>
            </a:r>
            <a:r>
              <a:rPr lang="zh-TW" altLang="en-US" sz="2400" dirty="0">
                <a:latin typeface="黑体" panose="02010609060101010101" pitchFamily="49" charset="-122"/>
                <a:ea typeface="黑体" panose="02010609060101010101" pitchFamily="49" charset="-122"/>
              </a:rPr>
              <a:t>不依賴</a:t>
            </a:r>
            <a:r>
              <a:rPr lang="zh-CN" altLang="en-US" sz="2400" dirty="0">
                <a:latin typeface="黑体" panose="02010609060101010101" pitchFamily="49" charset="-122"/>
                <a:ea typeface="黑体" panose="02010609060101010101" pitchFamily="49" charset="-122"/>
              </a:rPr>
              <a:t>環境模型的無模型强化學習方法</a:t>
            </a:r>
            <a:r>
              <a:rPr lang="en-US" altLang="zh-CN" sz="2400" dirty="0">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目前主流方法</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
        <p:nvSpPr>
          <p:cNvPr id="21" name="文本框 20">
            <a:extLst>
              <a:ext uri="{FF2B5EF4-FFF2-40B4-BE49-F238E27FC236}">
                <a16:creationId xmlns:a16="http://schemas.microsoft.com/office/drawing/2014/main" id="{980B6382-0727-DB88-2B7E-7D788ED91FF0}"/>
              </a:ext>
            </a:extLst>
          </p:cNvPr>
          <p:cNvSpPr txBox="1"/>
          <p:nvPr/>
        </p:nvSpPr>
        <p:spPr>
          <a:xfrm>
            <a:off x="8453294" y="1774579"/>
            <a:ext cx="3688318"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已知環境狀態轉移概率和獎勵函數時可用</a:t>
            </a:r>
          </a:p>
        </p:txBody>
      </p:sp>
      <p:sp>
        <p:nvSpPr>
          <p:cNvPr id="22" name="箭头: 右 21">
            <a:extLst>
              <a:ext uri="{FF2B5EF4-FFF2-40B4-BE49-F238E27FC236}">
                <a16:creationId xmlns:a16="http://schemas.microsoft.com/office/drawing/2014/main" id="{0CB368EF-5590-78C8-E374-13441F738A88}"/>
              </a:ext>
            </a:extLst>
          </p:cNvPr>
          <p:cNvSpPr/>
          <p:nvPr/>
        </p:nvSpPr>
        <p:spPr>
          <a:xfrm>
            <a:off x="7821405" y="1960548"/>
            <a:ext cx="631889" cy="4590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7657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4CA0-9E86-7D6C-52A4-C6DADA777340}"/>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BE2667F0-D170-0A79-9123-34D73CE5A934}"/>
              </a:ext>
            </a:extLst>
          </p:cNvPr>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a:extLst>
              <a:ext uri="{FF2B5EF4-FFF2-40B4-BE49-F238E27FC236}">
                <a16:creationId xmlns:a16="http://schemas.microsoft.com/office/drawing/2014/main" id="{E6CF0A78-0EC3-DF4D-37F8-0F918ED260B9}"/>
              </a:ext>
            </a:extLst>
          </p:cNvPr>
          <p:cNvSpPr>
            <a:spLocks noGrp="1"/>
          </p:cNvSpPr>
          <p:nvPr>
            <p:ph idx="13"/>
          </p:nvPr>
        </p:nvSpPr>
        <p:spPr>
          <a:xfrm>
            <a:off x="413609" y="515665"/>
            <a:ext cx="11364781" cy="487456"/>
          </a:xfrm>
        </p:spPr>
        <p:txBody>
          <a:bodyPr/>
          <a:lstStyle/>
          <a:p>
            <a:r>
              <a:rPr lang="zh-CN" altLang="en-US" dirty="0"/>
              <a:t>强化学习的训练与推理</a:t>
            </a:r>
          </a:p>
        </p:txBody>
      </p:sp>
      <p:pic>
        <p:nvPicPr>
          <p:cNvPr id="56" name="图形 55">
            <a:extLst>
              <a:ext uri="{FF2B5EF4-FFF2-40B4-BE49-F238E27FC236}">
                <a16:creationId xmlns:a16="http://schemas.microsoft.com/office/drawing/2014/main" id="{62846BD5-3004-5FD7-85C6-768C3E4AFA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48175" y="3271837"/>
            <a:ext cx="6362700" cy="3586163"/>
          </a:xfrm>
          <a:prstGeom prst="rect">
            <a:avLst/>
          </a:prstGeom>
        </p:spPr>
      </p:pic>
      <p:sp>
        <p:nvSpPr>
          <p:cNvPr id="2" name="文本框 1">
            <a:extLst>
              <a:ext uri="{FF2B5EF4-FFF2-40B4-BE49-F238E27FC236}">
                <a16:creationId xmlns:a16="http://schemas.microsoft.com/office/drawing/2014/main" id="{D2F72865-862B-D6AB-1968-0C5677BE2E55}"/>
              </a:ext>
            </a:extLst>
          </p:cNvPr>
          <p:cNvSpPr txBox="1"/>
          <p:nvPr/>
        </p:nvSpPr>
        <p:spPr>
          <a:xfrm>
            <a:off x="548905" y="1344698"/>
            <a:ext cx="5085006" cy="1077218"/>
          </a:xfrm>
          <a:prstGeom prst="rect">
            <a:avLst/>
          </a:prstGeom>
          <a:noFill/>
        </p:spPr>
        <p:txBody>
          <a:bodyPr wrap="square" rtlCol="0">
            <a:spAutoFit/>
          </a:bodyPr>
          <a:lstStyle/>
          <a:p>
            <a:r>
              <a:rPr lang="zh-CN" altLang="en-US" sz="2000" b="1" dirty="0">
                <a:solidFill>
                  <a:srgbClr val="0070C0"/>
                </a:solidFill>
                <a:latin typeface="黑体" panose="02010609060101010101" pitchFamily="49" charset="-122"/>
                <a:ea typeface="黑体" panose="02010609060101010101" pitchFamily="49" charset="-122"/>
              </a:rPr>
              <a:t>训练</a:t>
            </a:r>
            <a:r>
              <a:rPr lang="en-US" altLang="zh-CN" sz="2000" b="1" dirty="0">
                <a:solidFill>
                  <a:srgbClr val="0070C0"/>
                </a:solidFill>
                <a:latin typeface="黑体" panose="02010609060101010101" pitchFamily="49" charset="-122"/>
                <a:ea typeface="黑体" panose="02010609060101010101" pitchFamily="49" charset="-122"/>
              </a:rPr>
              <a:t>(</a:t>
            </a:r>
            <a:r>
              <a:rPr lang="zh-CN" altLang="en-US" sz="2000" b="1" dirty="0">
                <a:solidFill>
                  <a:srgbClr val="0070C0"/>
                </a:solidFill>
                <a:latin typeface="黑体" panose="02010609060101010101" pitchFamily="49" charset="-122"/>
                <a:ea typeface="黑体" panose="02010609060101010101" pitchFamily="49" charset="-122"/>
              </a:rPr>
              <a:t>获得策略</a:t>
            </a:r>
            <a:r>
              <a:rPr lang="en-US" altLang="zh-CN" sz="2000" b="1" dirty="0">
                <a:solidFill>
                  <a:srgbClr val="0070C0"/>
                </a:solidFill>
                <a:latin typeface="黑体" panose="02010609060101010101" pitchFamily="49" charset="-122"/>
                <a:ea typeface="黑体" panose="02010609060101010101" pitchFamily="49" charset="-122"/>
              </a:rPr>
              <a:t>)</a:t>
            </a:r>
            <a:r>
              <a:rPr lang="zh-CN" altLang="en-US" sz="2000" b="1" dirty="0">
                <a:solidFill>
                  <a:srgbClr val="0070C0"/>
                </a:solidFill>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通过试错，不断从环境反馈的“奖励</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惩罚”中迭代、优化策略，最终得到一个最优策略的过程</a:t>
            </a:r>
            <a:r>
              <a:rPr lang="zh-CN" altLang="en-US" sz="2400" dirty="0">
                <a:latin typeface="黑体" panose="02010609060101010101" pitchFamily="49" charset="-122"/>
                <a:ea typeface="黑体" panose="02010609060101010101" pitchFamily="49" charset="-122"/>
              </a:rPr>
              <a:t>。</a:t>
            </a:r>
            <a:endParaRPr lang="zh-CN" altLang="en-US" dirty="0"/>
          </a:p>
        </p:txBody>
      </p:sp>
      <p:sp>
        <p:nvSpPr>
          <p:cNvPr id="3" name="文本框 2">
            <a:extLst>
              <a:ext uri="{FF2B5EF4-FFF2-40B4-BE49-F238E27FC236}">
                <a16:creationId xmlns:a16="http://schemas.microsoft.com/office/drawing/2014/main" id="{F8C796F0-E2C2-0E35-7D5A-E56C8F57D0B9}"/>
              </a:ext>
            </a:extLst>
          </p:cNvPr>
          <p:cNvSpPr txBox="1"/>
          <p:nvPr/>
        </p:nvSpPr>
        <p:spPr>
          <a:xfrm>
            <a:off x="6769523" y="1373785"/>
            <a:ext cx="4939451" cy="1015663"/>
          </a:xfrm>
          <a:prstGeom prst="rect">
            <a:avLst/>
          </a:prstGeom>
          <a:noFill/>
        </p:spPr>
        <p:txBody>
          <a:bodyPr wrap="square" rtlCol="0">
            <a:spAutoFit/>
          </a:bodyPr>
          <a:lstStyle/>
          <a:p>
            <a:r>
              <a:rPr lang="zh-CN" altLang="en-US" sz="2000" b="1" dirty="0">
                <a:solidFill>
                  <a:srgbClr val="FF0000"/>
                </a:solidFill>
                <a:latin typeface="黑体" panose="02010609060101010101" pitchFamily="49" charset="-122"/>
                <a:ea typeface="黑体" panose="02010609060101010101" pitchFamily="49" charset="-122"/>
              </a:rPr>
              <a:t>推理</a:t>
            </a:r>
            <a:r>
              <a:rPr lang="en-US" altLang="zh-CN" sz="2000" b="1" dirty="0">
                <a:solidFill>
                  <a:srgbClr val="FF0000"/>
                </a:solidFill>
                <a:latin typeface="黑体" panose="02010609060101010101" pitchFamily="49" charset="-122"/>
                <a:ea typeface="黑体" panose="02010609060101010101" pitchFamily="49" charset="-122"/>
              </a:rPr>
              <a:t>(</a:t>
            </a:r>
            <a:r>
              <a:rPr lang="zh-CN" altLang="en-US" sz="2000" b="1" dirty="0">
                <a:solidFill>
                  <a:srgbClr val="FF0000"/>
                </a:solidFill>
                <a:latin typeface="黑体" panose="02010609060101010101" pitchFamily="49" charset="-122"/>
                <a:ea typeface="黑体" panose="02010609060101010101" pitchFamily="49" charset="-122"/>
              </a:rPr>
              <a:t>使用策略</a:t>
            </a:r>
            <a:r>
              <a:rPr lang="en-US" altLang="zh-CN" sz="2000" b="1" dirty="0">
                <a:solidFill>
                  <a:srgbClr val="FF0000"/>
                </a:solidFill>
                <a:latin typeface="黑体" panose="02010609060101010101" pitchFamily="49" charset="-122"/>
                <a:ea typeface="黑体" panose="02010609060101010101" pitchFamily="49" charset="-122"/>
              </a:rPr>
              <a:t>)</a:t>
            </a:r>
            <a:r>
              <a:rPr lang="zh-CN" altLang="en-US" sz="2000" b="1" dirty="0">
                <a:solidFill>
                  <a:srgbClr val="FF0000"/>
                </a:solidFill>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利用训练得到的最优策略直接做决策。此时不再需要根据环境反馈更新策略。</a:t>
            </a:r>
          </a:p>
        </p:txBody>
      </p:sp>
      <p:pic>
        <p:nvPicPr>
          <p:cNvPr id="9" name="图形 8">
            <a:extLst>
              <a:ext uri="{FF2B5EF4-FFF2-40B4-BE49-F238E27FC236}">
                <a16:creationId xmlns:a16="http://schemas.microsoft.com/office/drawing/2014/main" id="{168967D4-8C1E-6D73-E665-2C687E036D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09099" y="4365475"/>
            <a:ext cx="2457191" cy="1976400"/>
          </a:xfrm>
          <a:prstGeom prst="rect">
            <a:avLst/>
          </a:prstGeom>
        </p:spPr>
      </p:pic>
      <p:pic>
        <p:nvPicPr>
          <p:cNvPr id="11" name="图形 10">
            <a:extLst>
              <a:ext uri="{FF2B5EF4-FFF2-40B4-BE49-F238E27FC236}">
                <a16:creationId xmlns:a16="http://schemas.microsoft.com/office/drawing/2014/main" id="{16C36106-5254-1A01-06C7-12D69F6B5A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76681" y="4359508"/>
            <a:ext cx="2325138" cy="1976400"/>
          </a:xfrm>
          <a:prstGeom prst="rect">
            <a:avLst/>
          </a:prstGeom>
        </p:spPr>
      </p:pic>
      <p:sp>
        <p:nvSpPr>
          <p:cNvPr id="12" name="文本框 11">
            <a:extLst>
              <a:ext uri="{FF2B5EF4-FFF2-40B4-BE49-F238E27FC236}">
                <a16:creationId xmlns:a16="http://schemas.microsoft.com/office/drawing/2014/main" id="{91B372E8-BCF2-A163-4D62-BE6DA6DF36E1}"/>
              </a:ext>
            </a:extLst>
          </p:cNvPr>
          <p:cNvSpPr txBox="1"/>
          <p:nvPr/>
        </p:nvSpPr>
        <p:spPr>
          <a:xfrm>
            <a:off x="3091408" y="5282714"/>
            <a:ext cx="935619" cy="461665"/>
          </a:xfrm>
          <a:prstGeom prst="rect">
            <a:avLst/>
          </a:prstGeom>
          <a:noFill/>
        </p:spPr>
        <p:txBody>
          <a:bodyPr wrap="square" rtlCol="0">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Goal</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2DA4449D-9C83-9DB9-E657-23DCE83B07FF}"/>
              </a:ext>
            </a:extLst>
          </p:cNvPr>
          <p:cNvSpPr txBox="1"/>
          <p:nvPr/>
        </p:nvSpPr>
        <p:spPr>
          <a:xfrm>
            <a:off x="9645026" y="5280852"/>
            <a:ext cx="935619" cy="461665"/>
          </a:xfrm>
          <a:prstGeom prst="rect">
            <a:avLst/>
          </a:prstGeom>
          <a:noFill/>
        </p:spPr>
        <p:txBody>
          <a:bodyPr wrap="square" rtlCol="0">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Goal</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cxnSp>
        <p:nvCxnSpPr>
          <p:cNvPr id="14" name="直接箭头连接符 13">
            <a:extLst>
              <a:ext uri="{FF2B5EF4-FFF2-40B4-BE49-F238E27FC236}">
                <a16:creationId xmlns:a16="http://schemas.microsoft.com/office/drawing/2014/main" id="{155C4427-255F-BAE3-A727-38F9497F9FE8}"/>
              </a:ext>
            </a:extLst>
          </p:cNvPr>
          <p:cNvCxnSpPr>
            <a:cxnSpLocks/>
          </p:cNvCxnSpPr>
          <p:nvPr/>
        </p:nvCxnSpPr>
        <p:spPr>
          <a:xfrm>
            <a:off x="2046771" y="5148632"/>
            <a:ext cx="0" cy="59070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0087D5A-6340-63F6-3F34-02BEE91EE8E4}"/>
              </a:ext>
            </a:extLst>
          </p:cNvPr>
          <p:cNvCxnSpPr>
            <a:cxnSpLocks/>
          </p:cNvCxnSpPr>
          <p:nvPr/>
        </p:nvCxnSpPr>
        <p:spPr>
          <a:xfrm>
            <a:off x="2046771" y="5064513"/>
            <a:ext cx="1007335"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48CD22B-D3A8-646D-095C-340018DAF1A3}"/>
              </a:ext>
            </a:extLst>
          </p:cNvPr>
          <p:cNvCxnSpPr>
            <a:cxnSpLocks/>
          </p:cNvCxnSpPr>
          <p:nvPr/>
        </p:nvCxnSpPr>
        <p:spPr>
          <a:xfrm>
            <a:off x="2124075" y="5687139"/>
            <a:ext cx="809625"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D657375B-E245-96B8-E490-337F57DB2DAD}"/>
              </a:ext>
            </a:extLst>
          </p:cNvPr>
          <p:cNvCxnSpPr>
            <a:cxnSpLocks/>
          </p:cNvCxnSpPr>
          <p:nvPr/>
        </p:nvCxnSpPr>
        <p:spPr>
          <a:xfrm flipH="1">
            <a:off x="3047254" y="5087814"/>
            <a:ext cx="6054" cy="68763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CDF0687-D418-BBCE-11B8-FC9BA4EC2278}"/>
              </a:ext>
            </a:extLst>
          </p:cNvPr>
          <p:cNvCxnSpPr>
            <a:cxnSpLocks/>
          </p:cNvCxnSpPr>
          <p:nvPr/>
        </p:nvCxnSpPr>
        <p:spPr>
          <a:xfrm>
            <a:off x="8967730" y="5082266"/>
            <a:ext cx="623363" cy="2984"/>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8BD16BC9-9456-C3F4-C4E0-7194308749F4}"/>
              </a:ext>
            </a:extLst>
          </p:cNvPr>
          <p:cNvCxnSpPr>
            <a:cxnSpLocks/>
          </p:cNvCxnSpPr>
          <p:nvPr/>
        </p:nvCxnSpPr>
        <p:spPr>
          <a:xfrm>
            <a:off x="9591093" y="5116389"/>
            <a:ext cx="0" cy="65518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7" name="图形 36">
            <a:extLst>
              <a:ext uri="{FF2B5EF4-FFF2-40B4-BE49-F238E27FC236}">
                <a16:creationId xmlns:a16="http://schemas.microsoft.com/office/drawing/2014/main" id="{772A099F-26C7-6374-B357-BD91D42501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8123" y="2421915"/>
            <a:ext cx="4133635" cy="1859441"/>
          </a:xfrm>
          <a:prstGeom prst="rect">
            <a:avLst/>
          </a:prstGeom>
        </p:spPr>
      </p:pic>
      <p:pic>
        <p:nvPicPr>
          <p:cNvPr id="50" name="图形 49">
            <a:extLst>
              <a:ext uri="{FF2B5EF4-FFF2-40B4-BE49-F238E27FC236}">
                <a16:creationId xmlns:a16="http://schemas.microsoft.com/office/drawing/2014/main" id="{B5DC55E4-5DFF-D987-3697-3495189418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90919" y="2452509"/>
            <a:ext cx="4496660" cy="1362813"/>
          </a:xfrm>
          <a:prstGeom prst="rect">
            <a:avLst/>
          </a:prstGeom>
        </p:spPr>
      </p:pic>
      <p:sp>
        <p:nvSpPr>
          <p:cNvPr id="51" name="矩形: 圆角 50">
            <a:extLst>
              <a:ext uri="{FF2B5EF4-FFF2-40B4-BE49-F238E27FC236}">
                <a16:creationId xmlns:a16="http://schemas.microsoft.com/office/drawing/2014/main" id="{AD47E1BA-5334-011E-B45A-E3978340CC92}"/>
              </a:ext>
            </a:extLst>
          </p:cNvPr>
          <p:cNvSpPr/>
          <p:nvPr/>
        </p:nvSpPr>
        <p:spPr>
          <a:xfrm>
            <a:off x="142875" y="1244531"/>
            <a:ext cx="5874681" cy="5235912"/>
          </a:xfrm>
          <a:prstGeom prst="roundRect">
            <a:avLst/>
          </a:prstGeom>
          <a:noFill/>
          <a:ln w="635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2" name="矩形: 圆角 51">
            <a:extLst>
              <a:ext uri="{FF2B5EF4-FFF2-40B4-BE49-F238E27FC236}">
                <a16:creationId xmlns:a16="http://schemas.microsoft.com/office/drawing/2014/main" id="{820E22F2-5AC9-DB8E-6D21-E6B6B2D6F950}"/>
              </a:ext>
            </a:extLst>
          </p:cNvPr>
          <p:cNvSpPr/>
          <p:nvPr/>
        </p:nvSpPr>
        <p:spPr>
          <a:xfrm>
            <a:off x="6308499" y="1244531"/>
            <a:ext cx="5754000" cy="5235912"/>
          </a:xfrm>
          <a:prstGeom prst="roundRect">
            <a:avLst/>
          </a:prstGeom>
          <a:noFill/>
          <a:ln w="635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黎请虐</a:t>
            </a:r>
          </a:p>
        </p:txBody>
      </p:sp>
    </p:spTree>
    <p:extLst>
      <p:ext uri="{BB962C8B-B14F-4D97-AF65-F5344CB8AC3E}">
        <p14:creationId xmlns:p14="http://schemas.microsoft.com/office/powerpoint/2010/main" val="3462768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40639-46A6-E36B-8256-9785D7071A43}"/>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902D22F2-C248-BF60-DD7C-DE0E16DD3BF4}"/>
              </a:ext>
            </a:extLst>
          </p:cNvPr>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TW" dirty="0">
              <a:latin typeface="黑体" panose="02010609060101010101" pitchFamily="49" charset="-122"/>
            </a:endParaRPr>
          </a:p>
          <a:p>
            <a:pPr marL="0" indent="0">
              <a:buNone/>
            </a:pPr>
            <a:endParaRPr lang="en-US" altLang="zh-CN" dirty="0"/>
          </a:p>
          <a:p>
            <a:pPr marL="0" indent="0">
              <a:buNone/>
            </a:pPr>
            <a:endParaRPr lang="en-US" altLang="zh-TW" dirty="0">
              <a:latin typeface="黑体" panose="02010609060101010101" pitchFamily="49" charset="-122"/>
            </a:endParaRPr>
          </a:p>
          <a:p>
            <a:pPr marL="0" indent="0">
              <a:buNone/>
            </a:pPr>
            <a:endParaRPr lang="en-US" altLang="zh-CN" dirty="0"/>
          </a:p>
        </p:txBody>
      </p:sp>
      <p:sp>
        <p:nvSpPr>
          <p:cNvPr id="7" name="内容占位符 6">
            <a:extLst>
              <a:ext uri="{FF2B5EF4-FFF2-40B4-BE49-F238E27FC236}">
                <a16:creationId xmlns:a16="http://schemas.microsoft.com/office/drawing/2014/main" id="{D12D8F65-3905-2E01-6D4E-6BF9CBABEE48}"/>
              </a:ext>
            </a:extLst>
          </p:cNvPr>
          <p:cNvSpPr>
            <a:spLocks noGrp="1"/>
          </p:cNvSpPr>
          <p:nvPr>
            <p:ph idx="13"/>
          </p:nvPr>
        </p:nvSpPr>
        <p:spPr>
          <a:xfrm>
            <a:off x="406774" y="556761"/>
            <a:ext cx="11364781" cy="487456"/>
          </a:xfrm>
        </p:spPr>
        <p:txBody>
          <a:bodyPr/>
          <a:lstStyle/>
          <a:p>
            <a:r>
              <a:rPr lang="zh-CN" altLang="en-US" dirty="0"/>
              <a:t>無模型强化學習</a:t>
            </a:r>
            <a:r>
              <a:rPr lang="en-US" altLang="zh-CN" dirty="0"/>
              <a:t>: </a:t>
            </a:r>
            <a:r>
              <a:rPr lang="zh-CN" altLang="en-US" dirty="0"/>
              <a:t>蒙特卡洛方法</a:t>
            </a:r>
          </a:p>
        </p:txBody>
      </p:sp>
      <p:pic>
        <p:nvPicPr>
          <p:cNvPr id="5" name="图片 4">
            <a:extLst>
              <a:ext uri="{FF2B5EF4-FFF2-40B4-BE49-F238E27FC236}">
                <a16:creationId xmlns:a16="http://schemas.microsoft.com/office/drawing/2014/main" id="{C437C525-3FE0-3279-929B-7973A588C8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3911" y="2213353"/>
            <a:ext cx="8158251" cy="926761"/>
          </a:xfrm>
          <a:prstGeom prst="rect">
            <a:avLst/>
          </a:prstGeom>
        </p:spPr>
      </p:pic>
      <p:pic>
        <p:nvPicPr>
          <p:cNvPr id="11" name="图片 10" descr="形状&#10;&#10;AI 生成的内容可能不正确。">
            <a:extLst>
              <a:ext uri="{FF2B5EF4-FFF2-40B4-BE49-F238E27FC236}">
                <a16:creationId xmlns:a16="http://schemas.microsoft.com/office/drawing/2014/main" id="{E7AB22F2-5496-F849-0727-E445A3F528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5791" y="4353009"/>
            <a:ext cx="4124325" cy="1200329"/>
          </a:xfrm>
          <a:prstGeom prst="rect">
            <a:avLst/>
          </a:prstGeom>
        </p:spPr>
      </p:pic>
      <p:sp>
        <p:nvSpPr>
          <p:cNvPr id="18" name="文本框 17">
            <a:extLst>
              <a:ext uri="{FF2B5EF4-FFF2-40B4-BE49-F238E27FC236}">
                <a16:creationId xmlns:a16="http://schemas.microsoft.com/office/drawing/2014/main" id="{E47E2E7B-B5F3-6993-20D7-A2F474B50B0B}"/>
              </a:ext>
            </a:extLst>
          </p:cNvPr>
          <p:cNvSpPr txBox="1"/>
          <p:nvPr/>
        </p:nvSpPr>
        <p:spPr>
          <a:xfrm>
            <a:off x="6677691" y="4871551"/>
            <a:ext cx="3662710" cy="461665"/>
          </a:xfrm>
          <a:prstGeom prst="rect">
            <a:avLst/>
          </a:prstGeom>
          <a:noFill/>
        </p:spPr>
        <p:txBody>
          <a:bodyPr wrap="square" rtlCol="0">
            <a:spAutoFit/>
          </a:bodyPr>
          <a:lstStyle/>
          <a:p>
            <a:r>
              <a:rPr lang="zh-CN" altLang="en-US" sz="2400" dirty="0">
                <a:solidFill>
                  <a:srgbClr val="FF0000"/>
                </a:solidFill>
                <a:latin typeface="黑体" panose="02010609060101010101" pitchFamily="49" charset="-122"/>
                <a:ea typeface="黑体" panose="02010609060101010101" pitchFamily="49" charset="-122"/>
              </a:rPr>
              <a:t>采樣</a:t>
            </a:r>
            <a:r>
              <a:rPr lang="en-US" altLang="zh-CN" sz="2400" dirty="0">
                <a:solidFill>
                  <a:srgbClr val="FF0000"/>
                </a:solidFill>
                <a:latin typeface="黑体" panose="02010609060101010101" pitchFamily="49" charset="-122"/>
                <a:ea typeface="黑体" panose="02010609060101010101" pitchFamily="49" charset="-122"/>
              </a:rPr>
              <a:t>episodes</a:t>
            </a:r>
            <a:r>
              <a:rPr lang="zh-CN" altLang="en-US" sz="2400" dirty="0">
                <a:solidFill>
                  <a:srgbClr val="FF0000"/>
                </a:solidFill>
                <a:latin typeface="黑体" panose="02010609060101010101" pitchFamily="49" charset="-122"/>
                <a:ea typeface="黑体" panose="02010609060101010101" pitchFamily="49" charset="-122"/>
              </a:rPr>
              <a:t>的平均回報</a:t>
            </a:r>
          </a:p>
        </p:txBody>
      </p:sp>
      <p:sp>
        <p:nvSpPr>
          <p:cNvPr id="13" name="箭头: 下 12">
            <a:extLst>
              <a:ext uri="{FF2B5EF4-FFF2-40B4-BE49-F238E27FC236}">
                <a16:creationId xmlns:a16="http://schemas.microsoft.com/office/drawing/2014/main" id="{170633D3-A39C-8C68-81E1-009E9DFAE31D}"/>
              </a:ext>
            </a:extLst>
          </p:cNvPr>
          <p:cNvSpPr/>
          <p:nvPr/>
        </p:nvSpPr>
        <p:spPr>
          <a:xfrm rot="10800000">
            <a:off x="5096676" y="3225935"/>
            <a:ext cx="662558" cy="9267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06AECFC-497B-2E20-A4EA-46295E5408E8}"/>
              </a:ext>
            </a:extLst>
          </p:cNvPr>
          <p:cNvSpPr txBox="1"/>
          <p:nvPr/>
        </p:nvSpPr>
        <p:spPr>
          <a:xfrm>
            <a:off x="406774" y="1166020"/>
            <a:ext cx="10952526" cy="952184"/>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假設我們在玩游戲，我們想知道每個動作的價值是多少，并利用它來做決策。</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回顧動作值函數的定義：</a:t>
            </a:r>
          </a:p>
        </p:txBody>
      </p:sp>
      <p:sp>
        <p:nvSpPr>
          <p:cNvPr id="17" name="文本框 16">
            <a:extLst>
              <a:ext uri="{FF2B5EF4-FFF2-40B4-BE49-F238E27FC236}">
                <a16:creationId xmlns:a16="http://schemas.microsoft.com/office/drawing/2014/main" id="{9D782B6D-30CE-1C32-5D5B-FECBB6B48E46}"/>
              </a:ext>
            </a:extLst>
          </p:cNvPr>
          <p:cNvSpPr txBox="1"/>
          <p:nvPr/>
        </p:nvSpPr>
        <p:spPr>
          <a:xfrm>
            <a:off x="5852955" y="3409471"/>
            <a:ext cx="1009758" cy="584775"/>
          </a:xfrm>
          <a:prstGeom prst="rect">
            <a:avLst/>
          </a:prstGeom>
          <a:noFill/>
        </p:spPr>
        <p:txBody>
          <a:bodyPr wrap="square" rtlCol="0">
            <a:spAutoFit/>
          </a:bodyPr>
          <a:lstStyle/>
          <a:p>
            <a:r>
              <a:rPr lang="zh-CN" altLang="en-US" sz="3200" b="1" dirty="0">
                <a:solidFill>
                  <a:srgbClr val="FF0000"/>
                </a:solidFill>
                <a:latin typeface="Times New Roman" panose="02020603050405020304" pitchFamily="18" charset="0"/>
                <a:cs typeface="Times New Roman" panose="02020603050405020304" pitchFamily="18" charset="0"/>
              </a:rPr>
              <a:t>近似</a:t>
            </a:r>
          </a:p>
        </p:txBody>
      </p:sp>
      <p:sp>
        <p:nvSpPr>
          <p:cNvPr id="21" name="文本框 20">
            <a:extLst>
              <a:ext uri="{FF2B5EF4-FFF2-40B4-BE49-F238E27FC236}">
                <a16:creationId xmlns:a16="http://schemas.microsoft.com/office/drawing/2014/main" id="{8B3353DF-488F-3C72-58DF-EB67AC01E8F5}"/>
              </a:ext>
            </a:extLst>
          </p:cNvPr>
          <p:cNvSpPr txBox="1"/>
          <p:nvPr/>
        </p:nvSpPr>
        <p:spPr>
          <a:xfrm>
            <a:off x="406774" y="5553338"/>
            <a:ext cx="11651877" cy="461665"/>
          </a:xfrm>
          <a:prstGeom prst="rect">
            <a:avLst/>
          </a:prstGeom>
          <a:noFill/>
        </p:spPr>
        <p:txBody>
          <a:bodyPr wrap="square" rtlCol="0">
            <a:spAutoFit/>
          </a:bodyPr>
          <a:lstStyle/>
          <a:p>
            <a:r>
              <a:rPr lang="zh-CN" altLang="en-US" sz="2400" dirty="0">
                <a:solidFill>
                  <a:srgbClr val="0033CC"/>
                </a:solidFill>
                <a:latin typeface="黑体" panose="02010609060101010101" pitchFamily="49" charset="-122"/>
                <a:ea typeface="黑体" panose="02010609060101010101" pitchFamily="49" charset="-122"/>
              </a:rPr>
              <a:t>核心思想</a:t>
            </a:r>
            <a:r>
              <a:rPr lang="en-US" altLang="zh-CN" sz="2400" dirty="0">
                <a:solidFill>
                  <a:srgbClr val="0033CC"/>
                </a:solidFill>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儅</a:t>
            </a:r>
            <a:r>
              <a:rPr lang="en-US" altLang="zh-CN" sz="2400" dirty="0">
                <a:latin typeface="黑体" panose="02010609060101010101" pitchFamily="49" charset="-122"/>
                <a:ea typeface="黑体" panose="02010609060101010101" pitchFamily="49" charset="-122"/>
              </a:rPr>
              <a:t>n</a:t>
            </a:r>
            <a:r>
              <a:rPr lang="zh-CN" altLang="en-US" sz="2400" dirty="0">
                <a:latin typeface="黑体" panose="02010609060101010101" pitchFamily="49" charset="-122"/>
                <a:ea typeface="黑体" panose="02010609060101010101" pitchFamily="49" charset="-122"/>
              </a:rPr>
              <a:t>足夠大時，采樣完整</a:t>
            </a:r>
            <a:r>
              <a:rPr lang="en-US" altLang="zh-CN" sz="2400" dirty="0">
                <a:latin typeface="黑体" panose="02010609060101010101" pitchFamily="49" charset="-122"/>
                <a:ea typeface="黑体" panose="02010609060101010101" pitchFamily="49" charset="-122"/>
              </a:rPr>
              <a:t>episode</a:t>
            </a:r>
            <a:r>
              <a:rPr lang="zh-CN" altLang="en-US" sz="2400" dirty="0">
                <a:latin typeface="黑体" panose="02010609060101010101" pitchFamily="49" charset="-122"/>
                <a:ea typeface="黑体" panose="02010609060101010101" pitchFamily="49" charset="-122"/>
              </a:rPr>
              <a:t>獲得的回報均值就能代表真實的動作價值</a:t>
            </a:r>
          </a:p>
        </p:txBody>
      </p:sp>
    </p:spTree>
    <p:extLst>
      <p:ext uri="{BB962C8B-B14F-4D97-AF65-F5344CB8AC3E}">
        <p14:creationId xmlns:p14="http://schemas.microsoft.com/office/powerpoint/2010/main" val="332342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361D0-EC10-B67A-2414-ECA8E2CAF296}"/>
            </a:ext>
          </a:extLst>
        </p:cNvPr>
        <p:cNvGrpSpPr/>
        <p:nvPr/>
      </p:nvGrpSpPr>
      <p:grpSpPr>
        <a:xfrm>
          <a:off x="0" y="0"/>
          <a:ext cx="0" cy="0"/>
          <a:chOff x="0" y="0"/>
          <a:chExt cx="0" cy="0"/>
        </a:xfrm>
      </p:grpSpPr>
      <p:sp>
        <p:nvSpPr>
          <p:cNvPr id="7" name="内容占位符 6">
            <a:extLst>
              <a:ext uri="{FF2B5EF4-FFF2-40B4-BE49-F238E27FC236}">
                <a16:creationId xmlns:a16="http://schemas.microsoft.com/office/drawing/2014/main" id="{C5573270-4ED5-7212-DDEE-BB93DD916CAF}"/>
              </a:ext>
            </a:extLst>
          </p:cNvPr>
          <p:cNvSpPr>
            <a:spLocks noGrp="1"/>
          </p:cNvSpPr>
          <p:nvPr>
            <p:ph idx="13"/>
          </p:nvPr>
        </p:nvSpPr>
        <p:spPr>
          <a:xfrm>
            <a:off x="406774" y="556761"/>
            <a:ext cx="11364781" cy="487456"/>
          </a:xfrm>
        </p:spPr>
        <p:txBody>
          <a:bodyPr/>
          <a:lstStyle/>
          <a:p>
            <a:r>
              <a:rPr lang="zh-CN" altLang="en-US" dirty="0"/>
              <a:t>基於蒙特卡洛的强化學習 </a:t>
            </a:r>
            <a:r>
              <a:rPr lang="en-US" altLang="zh-CN" dirty="0"/>
              <a:t>vs </a:t>
            </a:r>
            <a:r>
              <a:rPr lang="zh-CN" altLang="en-US" dirty="0"/>
              <a:t>蒙特卡洛樹搜索 </a:t>
            </a:r>
          </a:p>
        </p:txBody>
      </p:sp>
      <p:sp>
        <p:nvSpPr>
          <p:cNvPr id="3" name="文本框 2">
            <a:extLst>
              <a:ext uri="{FF2B5EF4-FFF2-40B4-BE49-F238E27FC236}">
                <a16:creationId xmlns:a16="http://schemas.microsoft.com/office/drawing/2014/main" id="{5F7F5CFB-FA65-5A71-AE74-D74616B0D4D3}"/>
              </a:ext>
            </a:extLst>
          </p:cNvPr>
          <p:cNvSpPr txBox="1"/>
          <p:nvPr/>
        </p:nvSpPr>
        <p:spPr>
          <a:xfrm>
            <a:off x="406774" y="1178351"/>
            <a:ext cx="11706669" cy="1938992"/>
          </a:xfrm>
          <a:prstGeom prst="rect">
            <a:avLst/>
          </a:prstGeom>
          <a:noFill/>
        </p:spPr>
        <p:txBody>
          <a:bodyPr wrap="square" rtlCol="0">
            <a:spAutoFit/>
          </a:bodyPr>
          <a:lstStyle/>
          <a:p>
            <a:pPr>
              <a:lnSpc>
                <a:spcPct val="150000"/>
              </a:lnSpc>
            </a:pPr>
            <a:r>
              <a:rPr lang="zh-CN" altLang="en-US" sz="2400" dirty="0">
                <a:solidFill>
                  <a:srgbClr val="FF0000"/>
                </a:solidFill>
                <a:latin typeface="黑体" panose="02010609060101010101" pitchFamily="49" charset="-122"/>
                <a:ea typeface="黑体" panose="02010609060101010101" pitchFamily="49" charset="-122"/>
              </a:rPr>
              <a:t>相同點</a:t>
            </a:r>
            <a:r>
              <a:rPr lang="zh-CN" altLang="en-US" sz="2400" dirty="0">
                <a:latin typeface="黑体" panose="02010609060101010101" pitchFamily="49" charset="-122"/>
                <a:ea typeface="黑体" panose="02010609060101010101" pitchFamily="49" charset="-122"/>
              </a:rPr>
              <a:t>：</a:t>
            </a:r>
            <a:r>
              <a:rPr lang="zh-TW" altLang="en-US" sz="2400" dirty="0">
                <a:latin typeface="黑体" panose="02010609060101010101" pitchFamily="49" charset="-122"/>
                <a:ea typeface="黑体" panose="02010609060101010101" pitchFamily="49" charset="-122"/>
              </a:rPr>
              <a:t>兩者都</a:t>
            </a:r>
            <a:r>
              <a:rPr lang="zh-CN" altLang="en-US" sz="2400" dirty="0">
                <a:latin typeface="黑体" panose="02010609060101010101" pitchFamily="49" charset="-122"/>
                <a:ea typeface="黑体" panose="02010609060101010101" pitchFamily="49" charset="-122"/>
              </a:rPr>
              <a:t>是基於蒙特卡洛方法中</a:t>
            </a:r>
            <a:r>
              <a:rPr lang="zh-TW" altLang="en-US" sz="2400" dirty="0">
                <a:latin typeface="黑体" panose="02010609060101010101" pitchFamily="49" charset="-122"/>
                <a:ea typeface="黑体" panose="02010609060101010101" pitchFamily="49" charset="-122"/>
              </a:rPr>
              <a:t>隨機</a:t>
            </a:r>
            <a:r>
              <a:rPr lang="zh-CN" altLang="en-US" sz="2400" dirty="0">
                <a:latin typeface="黑体" panose="02010609060101010101" pitchFamily="49" charset="-122"/>
                <a:ea typeface="黑体" panose="02010609060101010101" pitchFamily="49" charset="-122"/>
              </a:rPr>
              <a:t>抽樣的</a:t>
            </a:r>
            <a:r>
              <a:rPr lang="zh-TW" altLang="en-US" sz="2400" dirty="0">
                <a:latin typeface="黑体" panose="02010609060101010101" pitchFamily="49" charset="-122"/>
                <a:ea typeface="黑体" panose="02010609060101010101" pitchFamily="49" charset="-122"/>
              </a:rPr>
              <a:t>思想</a:t>
            </a:r>
            <a:r>
              <a:rPr lang="zh-CN" altLang="en-US" sz="2400" dirty="0">
                <a:latin typeface="黑体" panose="02010609060101010101" pitchFamily="49" charset="-122"/>
                <a:ea typeface="黑体" panose="02010609060101010101" pitchFamily="49" charset="-122"/>
              </a:rPr>
              <a:t>，利用樣本平均值近似估計每個狀態</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動作對的</a:t>
            </a:r>
            <a:r>
              <a:rPr lang="zh-TW" altLang="en-US" sz="2400" dirty="0">
                <a:latin typeface="黑体" panose="02010609060101010101" pitchFamily="49" charset="-122"/>
                <a:ea typeface="黑体" panose="02010609060101010101" pitchFamily="49" charset="-122"/>
              </a:rPr>
              <a:t>期望回報</a:t>
            </a:r>
            <a:r>
              <a:rPr lang="en-US" altLang="zh-TW"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由“大數定律”保證</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endParaRPr lang="en-US" altLang="zh-TW" sz="2400" dirty="0">
              <a:latin typeface="黑体" panose="02010609060101010101" pitchFamily="49" charset="-122"/>
              <a:ea typeface="黑体" panose="02010609060101010101" pitchFamily="49" charset="-122"/>
            </a:endParaRPr>
          </a:p>
          <a:p>
            <a:r>
              <a:rPr lang="zh-CN" altLang="en-US" sz="2400" dirty="0">
                <a:solidFill>
                  <a:srgbClr val="FF0000"/>
                </a:solidFill>
                <a:latin typeface="黑体" panose="02010609060101010101" pitchFamily="49" charset="-122"/>
                <a:ea typeface="黑体" panose="02010609060101010101" pitchFamily="49" charset="-122"/>
              </a:rPr>
              <a:t>不同點</a:t>
            </a:r>
            <a:r>
              <a:rPr lang="zh-CN" altLang="en-US" sz="2400" dirty="0">
                <a:latin typeface="黑体" panose="02010609060101010101" pitchFamily="49" charset="-122"/>
                <a:ea typeface="黑体" panose="02010609060101010101" pitchFamily="49" charset="-122"/>
              </a:rPr>
              <a:t>：</a:t>
            </a:r>
            <a:endParaRPr lang="en-US" altLang="zh-TW" sz="2400" dirty="0">
              <a:latin typeface="黑体" panose="02010609060101010101" pitchFamily="49" charset="-122"/>
              <a:ea typeface="黑体" panose="02010609060101010101" pitchFamily="49" charset="-122"/>
            </a:endParaRPr>
          </a:p>
        </p:txBody>
      </p:sp>
      <p:graphicFrame>
        <p:nvGraphicFramePr>
          <p:cNvPr id="4" name="表格 3">
            <a:extLst>
              <a:ext uri="{FF2B5EF4-FFF2-40B4-BE49-F238E27FC236}">
                <a16:creationId xmlns:a16="http://schemas.microsoft.com/office/drawing/2014/main" id="{8574A779-16EB-707A-4174-ECF34C3A5CE1}"/>
              </a:ext>
            </a:extLst>
          </p:cNvPr>
          <p:cNvGraphicFramePr>
            <a:graphicFrameLocks noGrp="1"/>
          </p:cNvGraphicFramePr>
          <p:nvPr>
            <p:extLst>
              <p:ext uri="{D42A27DB-BD31-4B8C-83A1-F6EECF244321}">
                <p14:modId xmlns:p14="http://schemas.microsoft.com/office/powerpoint/2010/main" val="406245182"/>
              </p:ext>
            </p:extLst>
          </p:nvPr>
        </p:nvGraphicFramePr>
        <p:xfrm>
          <a:off x="509048" y="3248548"/>
          <a:ext cx="11262507" cy="3017520"/>
        </p:xfrm>
        <a:graphic>
          <a:graphicData uri="http://schemas.openxmlformats.org/drawingml/2006/table">
            <a:tbl>
              <a:tblPr firstRow="1" bandRow="1">
                <a:tableStyleId>{5C22544A-7EE6-4342-B048-85BDC9FD1C3A}</a:tableStyleId>
              </a:tblPr>
              <a:tblGrid>
                <a:gridCol w="3754169">
                  <a:extLst>
                    <a:ext uri="{9D8B030D-6E8A-4147-A177-3AD203B41FA5}">
                      <a16:colId xmlns:a16="http://schemas.microsoft.com/office/drawing/2014/main" val="2388483370"/>
                    </a:ext>
                  </a:extLst>
                </a:gridCol>
                <a:gridCol w="3754169">
                  <a:extLst>
                    <a:ext uri="{9D8B030D-6E8A-4147-A177-3AD203B41FA5}">
                      <a16:colId xmlns:a16="http://schemas.microsoft.com/office/drawing/2014/main" val="1750430603"/>
                    </a:ext>
                  </a:extLst>
                </a:gridCol>
                <a:gridCol w="3754169">
                  <a:extLst>
                    <a:ext uri="{9D8B030D-6E8A-4147-A177-3AD203B41FA5}">
                      <a16:colId xmlns:a16="http://schemas.microsoft.com/office/drawing/2014/main" val="3707516458"/>
                    </a:ext>
                  </a:extLst>
                </a:gridCol>
              </a:tblGrid>
              <a:tr h="370840">
                <a:tc>
                  <a:txBody>
                    <a:bodyPr/>
                    <a:lstStyle/>
                    <a:p>
                      <a:endParaRPr lang="zh-CN" altLang="en-US" dirty="0"/>
                    </a:p>
                  </a:txBody>
                  <a:tcPr/>
                </a:tc>
                <a:tc>
                  <a:txBody>
                    <a:bodyPr/>
                    <a:lstStyle/>
                    <a:p>
                      <a:pPr algn="ctr"/>
                      <a:r>
                        <a:rPr lang="zh-CN" altLang="en-US" sz="2400" dirty="0"/>
                        <a:t>基於蒙特卡洛的强化學習</a:t>
                      </a:r>
                    </a:p>
                  </a:txBody>
                  <a:tcPr/>
                </a:tc>
                <a:tc>
                  <a:txBody>
                    <a:bodyPr/>
                    <a:lstStyle/>
                    <a:p>
                      <a:pPr algn="ctr"/>
                      <a:r>
                        <a:rPr lang="zh-CN" altLang="en-US" sz="2400" dirty="0"/>
                        <a:t>蒙特卡洛樹搜索</a:t>
                      </a:r>
                    </a:p>
                  </a:txBody>
                  <a:tcPr/>
                </a:tc>
                <a:extLst>
                  <a:ext uri="{0D108BD9-81ED-4DB2-BD59-A6C34878D82A}">
                    <a16:rowId xmlns:a16="http://schemas.microsoft.com/office/drawing/2014/main" val="2122413591"/>
                  </a:ext>
                </a:extLst>
              </a:tr>
              <a:tr h="370840">
                <a:tc>
                  <a:txBody>
                    <a:bodyPr/>
                    <a:lstStyle/>
                    <a:p>
                      <a:pPr algn="ctr"/>
                      <a:r>
                        <a:rPr lang="zh-CN" altLang="en-US" sz="2400" b="1" dirty="0">
                          <a:latin typeface="黑体" panose="02010609060101010101" pitchFamily="49" charset="-122"/>
                          <a:ea typeface="黑体" panose="02010609060101010101" pitchFamily="49" charset="-122"/>
                        </a:rPr>
                        <a:t>方法類別</a:t>
                      </a: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强化學習</a:t>
                      </a:r>
                      <a:r>
                        <a:rPr lang="zh-CN" altLang="en-US" sz="2400" b="0" dirty="0">
                          <a:latin typeface="黑体" panose="02010609060101010101" pitchFamily="49" charset="-122"/>
                          <a:ea typeface="黑体" panose="02010609060101010101" pitchFamily="49" charset="-122"/>
                        </a:rPr>
                        <a:t>方法</a:t>
                      </a: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啓發式搜索</a:t>
                      </a:r>
                      <a:r>
                        <a:rPr lang="zh-TW" altLang="en-US" sz="2400" b="0" dirty="0">
                          <a:latin typeface="黑体" panose="02010609060101010101" pitchFamily="49" charset="-122"/>
                          <a:ea typeface="黑体" panose="02010609060101010101" pitchFamily="49" charset="-122"/>
                        </a:rPr>
                        <a:t>方法</a:t>
                      </a:r>
                      <a:endParaRPr lang="zh-CN" altLang="en-US" sz="2400" b="0"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351904531"/>
                  </a:ext>
                </a:extLst>
              </a:tr>
              <a:tr h="432577">
                <a:tc>
                  <a:txBody>
                    <a:bodyPr/>
                    <a:lstStyle/>
                    <a:p>
                      <a:pPr algn="ctr"/>
                      <a:r>
                        <a:rPr lang="zh-CN" altLang="en-US" sz="2400" b="1" dirty="0">
                          <a:latin typeface="黑体" panose="02010609060101010101" pitchFamily="49" charset="-122"/>
                          <a:ea typeface="黑体" panose="02010609060101010101" pitchFamily="49" charset="-122"/>
                        </a:rPr>
                        <a:t>是否需要模型</a:t>
                      </a: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不需要</a:t>
                      </a:r>
                      <a:r>
                        <a:rPr lang="zh-CN" altLang="en-US" sz="2400" b="0" dirty="0">
                          <a:latin typeface="黑体" panose="02010609060101010101" pitchFamily="49" charset="-122"/>
                          <a:ea typeface="黑体" panose="02010609060101010101" pitchFamily="49" charset="-122"/>
                        </a:rPr>
                        <a:t>環境模型，只依賴環境真實反饋</a:t>
                      </a: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需要</a:t>
                      </a:r>
                      <a:r>
                        <a:rPr lang="zh-CN" altLang="en-US" sz="2400" b="0" dirty="0">
                          <a:latin typeface="黑体" panose="02010609060101010101" pitchFamily="49" charset="-122"/>
                          <a:ea typeface="黑体" panose="02010609060101010101" pitchFamily="49" charset="-122"/>
                        </a:rPr>
                        <a:t>環境模型</a:t>
                      </a:r>
                      <a:r>
                        <a:rPr lang="en-US" altLang="zh-CN" sz="2400" b="0" dirty="0">
                          <a:latin typeface="黑体" panose="02010609060101010101" pitchFamily="49" charset="-122"/>
                          <a:ea typeface="黑体" panose="02010609060101010101" pitchFamily="49" charset="-122"/>
                        </a:rPr>
                        <a:t>(</a:t>
                      </a:r>
                      <a:r>
                        <a:rPr lang="zh-TW" altLang="en-US" sz="2400" b="0" dirty="0">
                          <a:latin typeface="黑体" panose="02010609060101010101" pitchFamily="49" charset="-122"/>
                          <a:ea typeface="黑体" panose="02010609060101010101" pitchFamily="49" charset="-122"/>
                        </a:rPr>
                        <a:t>可模擬未來</a:t>
                      </a:r>
                      <a:r>
                        <a:rPr lang="zh-CN" altLang="en-US" sz="2400" b="0" dirty="0">
                          <a:latin typeface="黑体" panose="02010609060101010101" pitchFamily="49" charset="-122"/>
                          <a:ea typeface="黑体" panose="02010609060101010101" pitchFamily="49" charset="-122"/>
                        </a:rPr>
                        <a:t>多步</a:t>
                      </a:r>
                      <a:r>
                        <a:rPr lang="zh-TW" altLang="en-US" sz="2400" b="0" dirty="0">
                          <a:latin typeface="黑体" panose="02010609060101010101" pitchFamily="49" charset="-122"/>
                          <a:ea typeface="黑体" panose="02010609060101010101" pitchFamily="49" charset="-122"/>
                        </a:rPr>
                        <a:t>狀態轉移</a:t>
                      </a:r>
                      <a:r>
                        <a:rPr lang="en-US" altLang="zh-CN" sz="2400" b="0" dirty="0">
                          <a:latin typeface="黑体" panose="02010609060101010101" pitchFamily="49" charset="-122"/>
                          <a:ea typeface="黑体" panose="02010609060101010101" pitchFamily="49" charset="-122"/>
                        </a:rPr>
                        <a:t>)</a:t>
                      </a:r>
                      <a:endParaRPr lang="zh-CN" altLang="en-US" sz="2400" b="0"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3796661326"/>
                  </a:ext>
                </a:extLst>
              </a:tr>
              <a:tr h="0">
                <a:tc>
                  <a:txBody>
                    <a:bodyPr/>
                    <a:lstStyle/>
                    <a:p>
                      <a:pPr algn="ctr"/>
                      <a:r>
                        <a:rPr lang="zh-CN" altLang="en-US" sz="2400" b="1" dirty="0">
                          <a:latin typeface="黑体" panose="02010609060101010101" pitchFamily="49" charset="-122"/>
                          <a:ea typeface="黑体" panose="02010609060101010101" pitchFamily="49" charset="-122"/>
                        </a:rPr>
                        <a:t>目標</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0" dirty="0">
                          <a:latin typeface="黑体" panose="02010609060101010101" pitchFamily="49" charset="-122"/>
                          <a:ea typeface="黑体" panose="02010609060101010101" pitchFamily="49" charset="-122"/>
                        </a:rPr>
                        <a:t>通過樣本估計</a:t>
                      </a:r>
                      <a:r>
                        <a:rPr lang="zh-CN" altLang="en-US" sz="2400" b="0" dirty="0">
                          <a:solidFill>
                            <a:srgbClr val="FF0000"/>
                          </a:solidFill>
                          <a:latin typeface="黑体" panose="02010609060101010101" pitchFamily="49" charset="-122"/>
                          <a:ea typeface="黑体" panose="02010609060101010101" pitchFamily="49" charset="-122"/>
                        </a:rPr>
                        <a:t>價值函數</a:t>
                      </a:r>
                      <a:r>
                        <a:rPr lang="zh-CN" altLang="en-US" sz="2400" b="0" dirty="0">
                          <a:latin typeface="黑体" panose="02010609060101010101" pitchFamily="49" charset="-122"/>
                          <a:ea typeface="黑体" panose="02010609060101010101" pitchFamily="49" charset="-122"/>
                        </a:rPr>
                        <a:t>，學習整體</a:t>
                      </a:r>
                      <a:r>
                        <a:rPr lang="zh-CN" altLang="en-US" sz="2400" b="0" dirty="0">
                          <a:solidFill>
                            <a:srgbClr val="FF0000"/>
                          </a:solidFill>
                          <a:latin typeface="黑体" panose="02010609060101010101" pitchFamily="49" charset="-122"/>
                          <a:ea typeface="黑体" panose="02010609060101010101" pitchFamily="49" charset="-122"/>
                        </a:rPr>
                        <a:t>策略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0" dirty="0">
                          <a:latin typeface="黑体" panose="02010609060101010101" pitchFamily="49" charset="-122"/>
                          <a:ea typeface="黑体" panose="02010609060101010101" pitchFamily="49" charset="-122"/>
                        </a:rPr>
                        <a:t>通過模擬</a:t>
                      </a:r>
                      <a:r>
                        <a:rPr lang="zh-CN" altLang="en-US" sz="2400" b="0" dirty="0">
                          <a:solidFill>
                            <a:srgbClr val="FF0000"/>
                          </a:solidFill>
                          <a:latin typeface="黑体" panose="02010609060101010101" pitchFamily="49" charset="-122"/>
                          <a:ea typeface="黑体" panose="02010609060101010101" pitchFamily="49" charset="-122"/>
                        </a:rPr>
                        <a:t>搜索樹</a:t>
                      </a:r>
                      <a:r>
                        <a:rPr lang="zh-CN" altLang="en-US" sz="2400" b="0" dirty="0">
                          <a:latin typeface="黑体" panose="02010609060101010101" pitchFamily="49" charset="-122"/>
                          <a:ea typeface="黑体" panose="02010609060101010101" pitchFamily="49" charset="-122"/>
                        </a:rPr>
                        <a:t>選擇當前最優</a:t>
                      </a:r>
                      <a:r>
                        <a:rPr lang="zh-CN" altLang="en-US" sz="2400" b="0" dirty="0">
                          <a:solidFill>
                            <a:srgbClr val="FF0000"/>
                          </a:solidFill>
                          <a:latin typeface="黑体" panose="02010609060101010101" pitchFamily="49" charset="-122"/>
                          <a:ea typeface="黑体" panose="02010609060101010101" pitchFamily="49" charset="-122"/>
                        </a:rPr>
                        <a:t>動作</a:t>
                      </a:r>
                    </a:p>
                  </a:txBody>
                  <a:tcPr/>
                </a:tc>
                <a:extLst>
                  <a:ext uri="{0D108BD9-81ED-4DB2-BD59-A6C34878D82A}">
                    <a16:rowId xmlns:a16="http://schemas.microsoft.com/office/drawing/2014/main" val="2145922210"/>
                  </a:ext>
                </a:extLst>
              </a:tr>
              <a:tr h="370840">
                <a:tc>
                  <a:txBody>
                    <a:bodyPr/>
                    <a:lstStyle/>
                    <a:p>
                      <a:pPr algn="ctr"/>
                      <a:r>
                        <a:rPr lang="zh-CN" altLang="en-US" sz="2400" b="1" dirty="0">
                          <a:latin typeface="黑体" panose="02010609060101010101" pitchFamily="49" charset="-122"/>
                          <a:ea typeface="黑体" panose="02010609060101010101" pitchFamily="49" charset="-122"/>
                        </a:rPr>
                        <a:t>何時應用</a:t>
                      </a: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決策前</a:t>
                      </a:r>
                      <a:r>
                        <a:rPr lang="zh-CN" altLang="en-US" sz="2400" b="0" dirty="0">
                          <a:latin typeface="黑体" panose="02010609060101010101" pitchFamily="49" charset="-122"/>
                          <a:ea typeface="黑体" panose="02010609060101010101" pitchFamily="49" charset="-122"/>
                        </a:rPr>
                        <a:t>學習策略</a:t>
                      </a:r>
                    </a:p>
                  </a:txBody>
                  <a:tcPr/>
                </a:tc>
                <a:tc>
                  <a:txBody>
                    <a:bodyPr/>
                    <a:lstStyle/>
                    <a:p>
                      <a:r>
                        <a:rPr lang="zh-CN" altLang="en-US" sz="2400" b="0" dirty="0">
                          <a:solidFill>
                            <a:srgbClr val="FF0000"/>
                          </a:solidFill>
                          <a:latin typeface="黑体" panose="02010609060101010101" pitchFamily="49" charset="-122"/>
                          <a:ea typeface="黑体" panose="02010609060101010101" pitchFamily="49" charset="-122"/>
                        </a:rPr>
                        <a:t>決策時</a:t>
                      </a:r>
                      <a:r>
                        <a:rPr lang="zh-CN" altLang="en-US" sz="2400" b="0" dirty="0">
                          <a:solidFill>
                            <a:schemeClr val="tx1"/>
                          </a:solidFill>
                          <a:latin typeface="黑体" panose="02010609060101010101" pitchFamily="49" charset="-122"/>
                          <a:ea typeface="黑体" panose="02010609060101010101" pitchFamily="49" charset="-122"/>
                        </a:rPr>
                        <a:t>即時</a:t>
                      </a:r>
                      <a:r>
                        <a:rPr lang="zh-CN" altLang="en-US" sz="2400" b="0" dirty="0">
                          <a:latin typeface="黑体" panose="02010609060101010101" pitchFamily="49" charset="-122"/>
                          <a:ea typeface="黑体" panose="02010609060101010101" pitchFamily="49" charset="-122"/>
                        </a:rPr>
                        <a:t>規劃</a:t>
                      </a:r>
                    </a:p>
                  </a:txBody>
                  <a:tcPr/>
                </a:tc>
                <a:extLst>
                  <a:ext uri="{0D108BD9-81ED-4DB2-BD59-A6C34878D82A}">
                    <a16:rowId xmlns:a16="http://schemas.microsoft.com/office/drawing/2014/main" val="1865674"/>
                  </a:ext>
                </a:extLst>
              </a:tr>
            </a:tbl>
          </a:graphicData>
        </a:graphic>
      </p:graphicFrame>
    </p:spTree>
    <p:extLst>
      <p:ext uri="{BB962C8B-B14F-4D97-AF65-F5344CB8AC3E}">
        <p14:creationId xmlns:p14="http://schemas.microsoft.com/office/powerpoint/2010/main" val="4089947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A1C4A-30C0-48C3-F51C-0DA155F3D9AE}"/>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EC244FF9-F92D-B244-ECA5-1137F6818E36}"/>
              </a:ext>
            </a:extLst>
          </p:cNvPr>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TW" dirty="0">
              <a:latin typeface="黑体" panose="02010609060101010101" pitchFamily="49" charset="-122"/>
            </a:endParaRPr>
          </a:p>
          <a:p>
            <a:pPr marL="0" indent="0">
              <a:buNone/>
            </a:pPr>
            <a:endParaRPr lang="en-US" altLang="zh-CN" dirty="0"/>
          </a:p>
          <a:p>
            <a:pPr marL="0" indent="0">
              <a:buNone/>
            </a:pPr>
            <a:endParaRPr lang="en-US" altLang="zh-TW" dirty="0">
              <a:latin typeface="黑体" panose="02010609060101010101" pitchFamily="49" charset="-122"/>
            </a:endParaRPr>
          </a:p>
          <a:p>
            <a:pPr marL="0" indent="0">
              <a:buNone/>
            </a:pPr>
            <a:endParaRPr lang="en-US" altLang="zh-CN" dirty="0"/>
          </a:p>
        </p:txBody>
      </p:sp>
      <p:sp>
        <p:nvSpPr>
          <p:cNvPr id="7" name="内容占位符 6">
            <a:extLst>
              <a:ext uri="{FF2B5EF4-FFF2-40B4-BE49-F238E27FC236}">
                <a16:creationId xmlns:a16="http://schemas.microsoft.com/office/drawing/2014/main" id="{1127E1AC-47E8-790F-8D33-6205E1ACE3C6}"/>
              </a:ext>
            </a:extLst>
          </p:cNvPr>
          <p:cNvSpPr>
            <a:spLocks noGrp="1"/>
          </p:cNvSpPr>
          <p:nvPr>
            <p:ph idx="13"/>
          </p:nvPr>
        </p:nvSpPr>
        <p:spPr>
          <a:xfrm>
            <a:off x="406774" y="556761"/>
            <a:ext cx="11364781" cy="487456"/>
          </a:xfrm>
        </p:spPr>
        <p:txBody>
          <a:bodyPr/>
          <a:lstStyle/>
          <a:p>
            <a:r>
              <a:rPr lang="zh-CN" altLang="en-US" dirty="0"/>
              <a:t>無模型强化學習</a:t>
            </a:r>
            <a:r>
              <a:rPr lang="en-US" altLang="zh-CN" dirty="0"/>
              <a:t>: </a:t>
            </a:r>
            <a:r>
              <a:rPr lang="zh-CN" altLang="en-US" dirty="0"/>
              <a:t>蒙特卡洛方法</a:t>
            </a:r>
          </a:p>
        </p:txBody>
      </p:sp>
      <p:sp>
        <p:nvSpPr>
          <p:cNvPr id="24" name="文本框 23">
            <a:extLst>
              <a:ext uri="{FF2B5EF4-FFF2-40B4-BE49-F238E27FC236}">
                <a16:creationId xmlns:a16="http://schemas.microsoft.com/office/drawing/2014/main" id="{A1637CDE-7580-A6C4-908D-98EA60C71FA3}"/>
              </a:ext>
            </a:extLst>
          </p:cNvPr>
          <p:cNvSpPr txBox="1"/>
          <p:nvPr/>
        </p:nvSpPr>
        <p:spPr>
          <a:xfrm>
            <a:off x="406774" y="1091822"/>
            <a:ext cx="11697241" cy="4645502"/>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例：智能体打很多回合游戲，每個回合遇到相同的情景都用相同的動作，發現這些回合大部分都以“輸”或者“贏”告終，那智能体就大致可以评估在每個特定情境下采取這個動作的回報情況了。</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2054" name="Picture 6" descr="王者荣耀：中低段位随意摆烂的玩家，这种互坑游戏，是你想要的？_队友_胜率_方式">
            <a:extLst>
              <a:ext uri="{FF2B5EF4-FFF2-40B4-BE49-F238E27FC236}">
                <a16:creationId xmlns:a16="http://schemas.microsoft.com/office/drawing/2014/main" id="{1138CBE2-21F3-F6A8-FFA2-56F6D497C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38" y="2677685"/>
            <a:ext cx="5675556" cy="2525168"/>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6E40190F-98A2-5939-F297-E30D1F8E1416}"/>
              </a:ext>
            </a:extLst>
          </p:cNvPr>
          <p:cNvPicPr>
            <a:picLocks noChangeAspect="1"/>
          </p:cNvPicPr>
          <p:nvPr/>
        </p:nvPicPr>
        <p:blipFill>
          <a:blip r:embed="rId4"/>
          <a:stretch>
            <a:fillRect/>
          </a:stretch>
        </p:blipFill>
        <p:spPr>
          <a:xfrm>
            <a:off x="6735347" y="2571700"/>
            <a:ext cx="4960794" cy="2525168"/>
          </a:xfrm>
          <a:prstGeom prst="rect">
            <a:avLst/>
          </a:prstGeom>
        </p:spPr>
      </p:pic>
      <p:sp>
        <p:nvSpPr>
          <p:cNvPr id="3" name="文本框 2">
            <a:extLst>
              <a:ext uri="{FF2B5EF4-FFF2-40B4-BE49-F238E27FC236}">
                <a16:creationId xmlns:a16="http://schemas.microsoft.com/office/drawing/2014/main" id="{F4D5847E-3645-2055-ABEE-D7916088FA33}"/>
              </a:ext>
            </a:extLst>
          </p:cNvPr>
          <p:cNvSpPr txBox="1"/>
          <p:nvPr/>
        </p:nvSpPr>
        <p:spPr>
          <a:xfrm>
            <a:off x="406774" y="5308837"/>
            <a:ext cx="11697240" cy="952184"/>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Times New Roman" panose="02020603050405020304" pitchFamily="18" charset="0"/>
              </a:rPr>
              <a:t>爲什麽是無模型？</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動作的價值是智能体從過去玩游戲的經驗當中了解的</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而不是模型得出的。</a:t>
            </a:r>
          </a:p>
        </p:txBody>
      </p:sp>
    </p:spTree>
    <p:extLst>
      <p:ext uri="{BB962C8B-B14F-4D97-AF65-F5344CB8AC3E}">
        <p14:creationId xmlns:p14="http://schemas.microsoft.com/office/powerpoint/2010/main" val="1216258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478D8-E5E3-4208-2652-AC71CDDC33EC}"/>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5C2E881F-A84F-98D8-6254-38ECA47C770E}"/>
              </a:ext>
            </a:extLst>
          </p:cNvPr>
          <p:cNvSpPr>
            <a:spLocks noGrp="1"/>
          </p:cNvSpPr>
          <p:nvPr>
            <p:ph idx="1"/>
          </p:nvPr>
        </p:nvSpPr>
        <p:spPr>
          <a:xfrm>
            <a:off x="406775" y="1196763"/>
            <a:ext cx="11617138" cy="1854378"/>
          </a:xfrm>
        </p:spPr>
        <p:txBody>
          <a:bodyPr/>
          <a:lstStyle/>
          <a:p>
            <a:pPr>
              <a:lnSpc>
                <a:spcPct val="125000"/>
              </a:lnSpc>
              <a:spcAft>
                <a:spcPts val="0"/>
              </a:spcAft>
            </a:pPr>
            <a:r>
              <a:rPr lang="zh-CN" altLang="en-US" sz="2400" dirty="0"/>
              <a:t>蒙特卡洛方法需要完整玩完一局游戏，才能估计某个情境下动作的价值</a:t>
            </a:r>
            <a:r>
              <a:rPr lang="zh-CN" altLang="en-US" sz="2400" dirty="0">
                <a:latin typeface="黑体" panose="02010609060101010101" pitchFamily="49" charset="-122"/>
              </a:rPr>
              <a:t>。</a:t>
            </a:r>
            <a:endParaRPr lang="en-US" altLang="zh-CN" sz="2400" dirty="0">
              <a:latin typeface="黑体" panose="02010609060101010101" pitchFamily="49" charset="-122"/>
            </a:endParaRPr>
          </a:p>
          <a:p>
            <a:pPr marL="0" indent="0">
              <a:lnSpc>
                <a:spcPct val="125000"/>
              </a:lnSpc>
              <a:spcAft>
                <a:spcPts val="0"/>
              </a:spcAft>
              <a:buNone/>
            </a:pPr>
            <a:r>
              <a:rPr lang="zh-CN" altLang="en-US" sz="2400" dirty="0">
                <a:latin typeface="黑体" panose="02010609060101010101" pitchFamily="49" charset="-122"/>
              </a:rPr>
              <a:t>那是否存在方法</a:t>
            </a:r>
            <a:r>
              <a:rPr lang="en-US" altLang="zh-CN" sz="2400" dirty="0">
                <a:latin typeface="黑体" panose="02010609060101010101" pitchFamily="49" charset="-122"/>
              </a:rPr>
              <a:t>?</a:t>
            </a:r>
            <a:r>
              <a:rPr lang="zh-CN" altLang="en-US" sz="2400" dirty="0">
                <a:latin typeface="黑体" panose="02010609060101010101" pitchFamily="49" charset="-122"/>
              </a:rPr>
              <a:t> 让智能体仍然从过去玩游戏的经历中学习动作的价值，但不需要玩完一整局游戏。而是</a:t>
            </a:r>
            <a:r>
              <a:rPr lang="zh-CN" altLang="en-US" sz="2400" dirty="0"/>
              <a:t>只用执行一个动作后的反馈，就能大致估计它在当前情境下的回报。</a:t>
            </a:r>
            <a:endParaRPr lang="en-US" altLang="zh-CN" dirty="0"/>
          </a:p>
          <a:p>
            <a:pPr marL="0" indent="0">
              <a:buNone/>
            </a:pPr>
            <a:endParaRPr lang="en-US" altLang="zh-CN" dirty="0"/>
          </a:p>
        </p:txBody>
      </p:sp>
      <p:sp>
        <p:nvSpPr>
          <p:cNvPr id="7" name="内容占位符 6">
            <a:extLst>
              <a:ext uri="{FF2B5EF4-FFF2-40B4-BE49-F238E27FC236}">
                <a16:creationId xmlns:a16="http://schemas.microsoft.com/office/drawing/2014/main" id="{704A3C74-D722-5D2C-E2DC-61C0687FB6CA}"/>
              </a:ext>
            </a:extLst>
          </p:cNvPr>
          <p:cNvSpPr>
            <a:spLocks noGrp="1"/>
          </p:cNvSpPr>
          <p:nvPr>
            <p:ph idx="13"/>
          </p:nvPr>
        </p:nvSpPr>
        <p:spPr>
          <a:xfrm>
            <a:off x="406775" y="554459"/>
            <a:ext cx="11364781" cy="487456"/>
          </a:xfrm>
        </p:spPr>
        <p:txBody>
          <a:bodyPr/>
          <a:lstStyle/>
          <a:p>
            <a:r>
              <a:rPr lang="zh-CN" altLang="en-US" dirty="0"/>
              <a:t>無模型强化學習</a:t>
            </a:r>
            <a:r>
              <a:rPr lang="en-US" altLang="zh-CN" dirty="0"/>
              <a:t>: </a:t>
            </a:r>
            <a:r>
              <a:rPr lang="zh-CN" altLang="en-US" dirty="0"/>
              <a:t>時序差分方法</a:t>
            </a:r>
          </a:p>
        </p:txBody>
      </p:sp>
      <p:sp>
        <p:nvSpPr>
          <p:cNvPr id="9" name="文本框 8">
            <a:extLst>
              <a:ext uri="{FF2B5EF4-FFF2-40B4-BE49-F238E27FC236}">
                <a16:creationId xmlns:a16="http://schemas.microsoft.com/office/drawing/2014/main" id="{B6A915F6-CA8D-003E-2209-48D6D3E44AD9}"/>
              </a:ext>
            </a:extLst>
          </p:cNvPr>
          <p:cNvSpPr txBox="1"/>
          <p:nvPr/>
        </p:nvSpPr>
        <p:spPr>
          <a:xfrm>
            <a:off x="406775" y="3301043"/>
            <a:ext cx="11537575" cy="3139321"/>
          </a:xfrm>
          <a:prstGeom prst="rect">
            <a:avLst/>
          </a:prstGeom>
          <a:noFill/>
        </p:spPr>
        <p:txBody>
          <a:bodyPr wrap="square" rtlCol="0">
            <a:spAutoFit/>
          </a:bodyPr>
          <a:lstStyle/>
          <a:p>
            <a:pPr>
              <a:lnSpc>
                <a:spcPct val="125000"/>
              </a:lnSpc>
            </a:pPr>
            <a:r>
              <a:rPr lang="zh-CN" altLang="en-US" sz="2400" dirty="0">
                <a:solidFill>
                  <a:srgbClr val="FF0000"/>
                </a:solidFill>
                <a:latin typeface="黑体" panose="02010609060101010101" pitchFamily="49" charset="-122"/>
                <a:ea typeface="黑体" panose="02010609060101010101" pitchFamily="49" charset="-122"/>
              </a:rPr>
              <a:t>時序差分</a:t>
            </a:r>
            <a:r>
              <a:rPr lang="en-US"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(temporal−difference)</a:t>
            </a:r>
            <a:r>
              <a:rPr lang="zh-CN" altLang="en-US" sz="2400" dirty="0">
                <a:latin typeface="黑体" panose="02010609060101010101" pitchFamily="49" charset="-122"/>
                <a:ea typeface="黑体" panose="02010609060101010101" pitchFamily="49" charset="-122"/>
              </a:rPr>
              <a:t>方法又稱</a:t>
            </a:r>
            <a:r>
              <a:rPr lang="en-US" altLang="zh-CN" sz="2400" dirty="0">
                <a:latin typeface="黑体" panose="02010609060101010101" pitchFamily="49" charset="-122"/>
                <a:ea typeface="黑体" panose="02010609060101010101" pitchFamily="49" charset="-122"/>
              </a:rPr>
              <a:t>TD</a:t>
            </a:r>
            <a:r>
              <a:rPr lang="zh-CN" altLang="en-US" sz="2400" dirty="0">
                <a:latin typeface="黑体" panose="02010609060101010101" pitchFamily="49" charset="-122"/>
                <a:ea typeface="黑体" panose="02010609060101010101" pitchFamily="49" charset="-122"/>
              </a:rPr>
              <a:t>方法</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是一种用来估计一个策略的价值函数的方法</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結合了蒙特卡洛方法和動態規劃的思想。</a:t>
            </a:r>
            <a:endParaRPr lang="en-US" altLang="zh-CN" sz="2400" dirty="0">
              <a:latin typeface="黑体" panose="02010609060101010101" pitchFamily="49" charset="-122"/>
              <a:ea typeface="黑体" panose="02010609060101010101" pitchFamily="49" charset="-122"/>
            </a:endParaRPr>
          </a:p>
          <a:p>
            <a:pPr marL="342900" indent="-342900">
              <a:lnSpc>
                <a:spcPct val="125000"/>
              </a:lnSpc>
              <a:buAutoNum type="arabicParenBoth"/>
            </a:pPr>
            <a:r>
              <a:rPr lang="zh-CN" altLang="en-US" sz="2400" dirty="0">
                <a:latin typeface="黑体" panose="02010609060101010101" pitchFamily="49" charset="-122"/>
                <a:ea typeface="黑体" panose="02010609060101010101" pitchFamily="49" charset="-122"/>
              </a:rPr>
              <a:t>它可以像蒙特卡洛方法那樣直接從原始經驗中學習，而不需要知道環境模型。</a:t>
            </a:r>
            <a:endParaRPr lang="en-US" altLang="zh-CN" sz="2400" dirty="0">
              <a:latin typeface="黑体" panose="02010609060101010101" pitchFamily="49" charset="-122"/>
              <a:ea typeface="黑体" panose="02010609060101010101" pitchFamily="49" charset="-122"/>
            </a:endParaRPr>
          </a:p>
          <a:p>
            <a:pPr marL="342900" indent="-342900">
              <a:lnSpc>
                <a:spcPct val="125000"/>
              </a:lnSpc>
              <a:buFontTx/>
              <a:buAutoNum type="arabicParenBoth"/>
            </a:pPr>
            <a:r>
              <a:rPr lang="zh-CN" altLang="en-US" sz="2400" dirty="0">
                <a:latin typeface="黑体" panose="02010609060101010101" pitchFamily="49" charset="-122"/>
                <a:ea typeface="黑体" panose="02010609060101010101" pitchFamily="49" charset="-122"/>
              </a:rPr>
              <a:t>也像動態規劃方法那樣根據已學習到的價值函數的估計進行當前估計的更新 </a:t>
            </a:r>
            <a:r>
              <a:rPr lang="en-US" altLang="zh-CN" sz="2400" dirty="0">
                <a:latin typeface="黑体" panose="02010609060101010101" pitchFamily="49" charset="-122"/>
                <a:ea typeface="黑体" panose="02010609060101010101" pitchFamily="49" charset="-122"/>
              </a:rPr>
              <a:t>(bootstrap)</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TD</a:t>
            </a:r>
            <a:r>
              <a:rPr lang="zh-CN" altLang="en-US" sz="2400" dirty="0">
                <a:latin typeface="黑体" panose="02010609060101010101" pitchFamily="49" charset="-122"/>
                <a:ea typeface="黑体" panose="02010609060101010101" pitchFamily="49" charset="-122"/>
              </a:rPr>
              <a:t>学习通常指的是强化學習算法的一個大類，如</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Sarsa</a:t>
            </a:r>
            <a:r>
              <a:rPr lang="en-US" altLang="zh-CN" sz="2400" dirty="0">
                <a:latin typeface="黑体" panose="02010609060101010101" pitchFamily="49" charset="-122"/>
                <a:ea typeface="黑体" panose="02010609060101010101" pitchFamily="49" charset="-122"/>
              </a:rPr>
              <a:t>, </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400" dirty="0">
                <a:latin typeface="黑体" panose="02010609060101010101" pitchFamily="49" charset="-122"/>
                <a:ea typeface="黑体" panose="02010609060101010101" pitchFamily="49" charset="-122"/>
              </a:rPr>
              <a:t>等</a:t>
            </a:r>
            <a:endParaRPr lang="en-US" altLang="zh-CN" dirty="0"/>
          </a:p>
          <a:p>
            <a:endParaRPr lang="zh-CN" altLang="en-US" dirty="0"/>
          </a:p>
        </p:txBody>
      </p:sp>
    </p:spTree>
    <p:extLst>
      <p:ext uri="{BB962C8B-B14F-4D97-AF65-F5344CB8AC3E}">
        <p14:creationId xmlns:p14="http://schemas.microsoft.com/office/powerpoint/2010/main" val="69352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CC4E4-B96B-9EF1-6DEC-DEA16DFDF8B1}"/>
            </a:ext>
          </a:extLst>
        </p:cNvPr>
        <p:cNvGrpSpPr/>
        <p:nvPr/>
      </p:nvGrpSpPr>
      <p:grpSpPr>
        <a:xfrm>
          <a:off x="0" y="0"/>
          <a:ext cx="0" cy="0"/>
          <a:chOff x="0" y="0"/>
          <a:chExt cx="0" cy="0"/>
        </a:xfrm>
      </p:grpSpPr>
      <p:sp>
        <p:nvSpPr>
          <p:cNvPr id="7" name="内容占位符 6">
            <a:extLst>
              <a:ext uri="{FF2B5EF4-FFF2-40B4-BE49-F238E27FC236}">
                <a16:creationId xmlns:a16="http://schemas.microsoft.com/office/drawing/2014/main" id="{8183A7FD-4D15-2F53-B032-12F9B5861670}"/>
              </a:ext>
            </a:extLst>
          </p:cNvPr>
          <p:cNvSpPr>
            <a:spLocks noGrp="1"/>
          </p:cNvSpPr>
          <p:nvPr>
            <p:ph idx="13"/>
          </p:nvPr>
        </p:nvSpPr>
        <p:spPr>
          <a:xfrm>
            <a:off x="406775" y="582340"/>
            <a:ext cx="11364781" cy="487456"/>
          </a:xfrm>
        </p:spPr>
        <p:txBody>
          <a:bodyPr/>
          <a:lstStyle/>
          <a:p>
            <a:r>
              <a:rPr lang="zh-CN" altLang="en-US" dirty="0"/>
              <a:t>無模型强化學習</a:t>
            </a:r>
            <a:r>
              <a:rPr lang="en-US" altLang="zh-CN" dirty="0"/>
              <a:t>: </a:t>
            </a:r>
            <a:r>
              <a:rPr lang="zh-CN" altLang="en-US" dirty="0"/>
              <a:t>時序差分方法</a:t>
            </a:r>
          </a:p>
        </p:txBody>
      </p:sp>
      <p:pic>
        <p:nvPicPr>
          <p:cNvPr id="11" name="图片 10">
            <a:extLst>
              <a:ext uri="{FF2B5EF4-FFF2-40B4-BE49-F238E27FC236}">
                <a16:creationId xmlns:a16="http://schemas.microsoft.com/office/drawing/2014/main" id="{4CA33B5C-ED09-9A2A-5C5F-D838F969852D}"/>
              </a:ext>
            </a:extLst>
          </p:cNvPr>
          <p:cNvPicPr>
            <a:picLocks noChangeAspect="1"/>
          </p:cNvPicPr>
          <p:nvPr/>
        </p:nvPicPr>
        <p:blipFill>
          <a:blip r:embed="rId3"/>
          <a:stretch>
            <a:fillRect/>
          </a:stretch>
        </p:blipFill>
        <p:spPr>
          <a:xfrm>
            <a:off x="704851" y="4042588"/>
            <a:ext cx="4255988" cy="2091225"/>
          </a:xfrm>
          <a:prstGeom prst="rect">
            <a:avLst/>
          </a:prstGeom>
        </p:spPr>
      </p:pic>
      <p:pic>
        <p:nvPicPr>
          <p:cNvPr id="4" name="图片 3">
            <a:extLst>
              <a:ext uri="{FF2B5EF4-FFF2-40B4-BE49-F238E27FC236}">
                <a16:creationId xmlns:a16="http://schemas.microsoft.com/office/drawing/2014/main" id="{A8013FA5-7574-FE2C-1B2C-87B6747D650A}"/>
              </a:ext>
            </a:extLst>
          </p:cNvPr>
          <p:cNvPicPr>
            <a:picLocks noChangeAspect="1"/>
          </p:cNvPicPr>
          <p:nvPr/>
        </p:nvPicPr>
        <p:blipFill>
          <a:blip r:embed="rId4"/>
          <a:stretch>
            <a:fillRect/>
          </a:stretch>
        </p:blipFill>
        <p:spPr>
          <a:xfrm>
            <a:off x="6429403" y="3919040"/>
            <a:ext cx="4676748" cy="2172056"/>
          </a:xfrm>
          <a:prstGeom prst="rect">
            <a:avLst/>
          </a:prstGeom>
        </p:spPr>
      </p:pic>
      <p:sp>
        <p:nvSpPr>
          <p:cNvPr id="5" name="文本框 4">
            <a:extLst>
              <a:ext uri="{FF2B5EF4-FFF2-40B4-BE49-F238E27FC236}">
                <a16:creationId xmlns:a16="http://schemas.microsoft.com/office/drawing/2014/main" id="{4CDCC02D-BB53-7898-CBE2-62CD30C66B1B}"/>
              </a:ext>
            </a:extLst>
          </p:cNvPr>
          <p:cNvSpPr txBox="1"/>
          <p:nvPr/>
        </p:nvSpPr>
        <p:spPr>
          <a:xfrm>
            <a:off x="406774" y="1585219"/>
            <a:ext cx="11785226" cy="1413849"/>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假設我們沒等一個游戲回合結束，在玩游戲的過程中已經獲得了一些样本，</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r>
              <a:rPr lang="zh-CN" altLang="en-US" sz="2400" dirty="0">
                <a:latin typeface="黑体" panose="02010609060101010101" pitchFamily="49" charset="-122"/>
                <a:ea typeface="黑体" panose="02010609060101010101" pitchFamily="49" charset="-122"/>
              </a:rPr>
              <a:t>                             ，那我们就可以利用这些样本来估计当前状态的价值，从而评估当前策略的好坏。</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10" name="图片 9">
            <a:extLst>
              <a:ext uri="{FF2B5EF4-FFF2-40B4-BE49-F238E27FC236}">
                <a16:creationId xmlns:a16="http://schemas.microsoft.com/office/drawing/2014/main" id="{5323973B-FA46-1B6B-A773-DEFF8B6C5C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399" y="2116186"/>
            <a:ext cx="4410101" cy="406521"/>
          </a:xfrm>
          <a:prstGeom prst="rect">
            <a:avLst/>
          </a:prstGeom>
        </p:spPr>
      </p:pic>
      <p:pic>
        <p:nvPicPr>
          <p:cNvPr id="23" name="图片 22">
            <a:extLst>
              <a:ext uri="{FF2B5EF4-FFF2-40B4-BE49-F238E27FC236}">
                <a16:creationId xmlns:a16="http://schemas.microsoft.com/office/drawing/2014/main" id="{494A1002-7C08-EE52-1040-52639ED0FB6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84562" y="3010106"/>
            <a:ext cx="7597588" cy="461665"/>
          </a:xfrm>
          <a:prstGeom prst="rect">
            <a:avLst/>
          </a:prstGeom>
        </p:spPr>
      </p:pic>
      <p:sp>
        <p:nvSpPr>
          <p:cNvPr id="24" name="文本框 23">
            <a:extLst>
              <a:ext uri="{FF2B5EF4-FFF2-40B4-BE49-F238E27FC236}">
                <a16:creationId xmlns:a16="http://schemas.microsoft.com/office/drawing/2014/main" id="{AC3F4E8D-8A00-208E-A0AB-D6C0B6079A63}"/>
              </a:ext>
            </a:extLst>
          </p:cNvPr>
          <p:cNvSpPr txBox="1"/>
          <p:nvPr/>
        </p:nvSpPr>
        <p:spPr>
          <a:xfrm>
            <a:off x="406774" y="1183411"/>
            <a:ext cx="6317876"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以最經典的估計狀態價值的</a:t>
            </a:r>
            <a:r>
              <a:rPr lang="en-US" altLang="zh-CN" sz="2400" dirty="0">
                <a:latin typeface="黑体" panose="02010609060101010101" pitchFamily="49" charset="-122"/>
                <a:ea typeface="黑体" panose="02010609060101010101" pitchFamily="49" charset="-122"/>
              </a:rPr>
              <a:t>TD</a:t>
            </a:r>
            <a:r>
              <a:rPr lang="zh-CN" altLang="en-US" sz="2400" dirty="0">
                <a:latin typeface="黑体" panose="02010609060101010101" pitchFamily="49" charset="-122"/>
                <a:ea typeface="黑体" panose="02010609060101010101" pitchFamily="49" charset="-122"/>
              </a:rPr>
              <a:t>算法爲例</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
        <p:nvSpPr>
          <p:cNvPr id="32" name="文本框 31">
            <a:extLst>
              <a:ext uri="{FF2B5EF4-FFF2-40B4-BE49-F238E27FC236}">
                <a16:creationId xmlns:a16="http://schemas.microsoft.com/office/drawing/2014/main" id="{725C1A22-76E8-9E0F-F0CF-117A18FD8984}"/>
              </a:ext>
            </a:extLst>
          </p:cNvPr>
          <p:cNvSpPr txBox="1"/>
          <p:nvPr/>
        </p:nvSpPr>
        <p:spPr>
          <a:xfrm>
            <a:off x="3467532" y="3457684"/>
            <a:ext cx="1139652" cy="369332"/>
          </a:xfrm>
          <a:prstGeom prst="rect">
            <a:avLst/>
          </a:prstGeom>
          <a:noFill/>
        </p:spPr>
        <p:txBody>
          <a:bodyPr wrap="square" rtlCol="0">
            <a:spAutoFit/>
          </a:bodyPr>
          <a:lstStyle/>
          <a:p>
            <a:r>
              <a:rPr lang="zh-CN" altLang="en-US" dirty="0">
                <a:solidFill>
                  <a:srgbClr val="FF0000"/>
                </a:solidFill>
              </a:rPr>
              <a:t>当前估计</a:t>
            </a:r>
          </a:p>
        </p:txBody>
      </p:sp>
      <p:sp>
        <p:nvSpPr>
          <p:cNvPr id="33" name="文本框 32">
            <a:extLst>
              <a:ext uri="{FF2B5EF4-FFF2-40B4-BE49-F238E27FC236}">
                <a16:creationId xmlns:a16="http://schemas.microsoft.com/office/drawing/2014/main" id="{099697EC-9CFA-E0AE-2059-A2EE9D9677F9}"/>
              </a:ext>
            </a:extLst>
          </p:cNvPr>
          <p:cNvSpPr txBox="1"/>
          <p:nvPr/>
        </p:nvSpPr>
        <p:spPr>
          <a:xfrm>
            <a:off x="2159219" y="3473906"/>
            <a:ext cx="885555" cy="369332"/>
          </a:xfrm>
          <a:prstGeom prst="rect">
            <a:avLst/>
          </a:prstGeom>
          <a:noFill/>
        </p:spPr>
        <p:txBody>
          <a:bodyPr wrap="square" rtlCol="0">
            <a:spAutoFit/>
          </a:bodyPr>
          <a:lstStyle/>
          <a:p>
            <a:r>
              <a:rPr lang="zh-CN" altLang="en-US" dirty="0">
                <a:solidFill>
                  <a:srgbClr val="FF0000"/>
                </a:solidFill>
              </a:rPr>
              <a:t>新估计</a:t>
            </a:r>
          </a:p>
        </p:txBody>
      </p:sp>
      <p:sp>
        <p:nvSpPr>
          <p:cNvPr id="37" name="左大括号 36">
            <a:extLst>
              <a:ext uri="{FF2B5EF4-FFF2-40B4-BE49-F238E27FC236}">
                <a16:creationId xmlns:a16="http://schemas.microsoft.com/office/drawing/2014/main" id="{6D829E9D-F03C-290D-4B10-3EDD4EE0B455}"/>
              </a:ext>
            </a:extLst>
          </p:cNvPr>
          <p:cNvSpPr/>
          <p:nvPr/>
        </p:nvSpPr>
        <p:spPr>
          <a:xfrm rot="5400000">
            <a:off x="7454107" y="1054821"/>
            <a:ext cx="247741" cy="3836105"/>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38" name="文本框 37">
            <a:extLst>
              <a:ext uri="{FF2B5EF4-FFF2-40B4-BE49-F238E27FC236}">
                <a16:creationId xmlns:a16="http://schemas.microsoft.com/office/drawing/2014/main" id="{8F3CEE84-0EE5-C128-C6B2-14950F99A7B1}"/>
              </a:ext>
            </a:extLst>
          </p:cNvPr>
          <p:cNvSpPr txBox="1"/>
          <p:nvPr/>
        </p:nvSpPr>
        <p:spPr>
          <a:xfrm>
            <a:off x="6715581" y="2547979"/>
            <a:ext cx="2243335" cy="369332"/>
          </a:xfrm>
          <a:prstGeom prst="rect">
            <a:avLst/>
          </a:prstGeom>
          <a:noFill/>
        </p:spPr>
        <p:txBody>
          <a:bodyPr wrap="square" rtlCol="0">
            <a:spAutoFit/>
          </a:bodyPr>
          <a:lstStyle/>
          <a:p>
            <a:r>
              <a:rPr lang="en-US" altLang="zh-CN" dirty="0">
                <a:solidFill>
                  <a:srgbClr val="FF0000"/>
                </a:solidFill>
              </a:rPr>
              <a:t>TD-</a:t>
            </a:r>
            <a:r>
              <a:rPr lang="zh-CN" altLang="en-US" dirty="0">
                <a:solidFill>
                  <a:srgbClr val="FF0000"/>
                </a:solidFill>
              </a:rPr>
              <a:t>誤差</a:t>
            </a:r>
            <a:r>
              <a:rPr lang="en-US" altLang="zh-CN" dirty="0">
                <a:solidFill>
                  <a:srgbClr val="FF0000"/>
                </a:solidFill>
              </a:rPr>
              <a:t>(TD-Error)</a:t>
            </a:r>
            <a:endParaRPr lang="zh-CN" altLang="en-US" dirty="0">
              <a:solidFill>
                <a:srgbClr val="FF0000"/>
              </a:solidFill>
            </a:endParaRPr>
          </a:p>
        </p:txBody>
      </p:sp>
      <p:sp>
        <p:nvSpPr>
          <p:cNvPr id="39" name="左大括号 38">
            <a:extLst>
              <a:ext uri="{FF2B5EF4-FFF2-40B4-BE49-F238E27FC236}">
                <a16:creationId xmlns:a16="http://schemas.microsoft.com/office/drawing/2014/main" id="{2803C6DF-BF71-EFFF-0A81-F63A077A7556}"/>
              </a:ext>
            </a:extLst>
          </p:cNvPr>
          <p:cNvSpPr/>
          <p:nvPr/>
        </p:nvSpPr>
        <p:spPr>
          <a:xfrm rot="16200000">
            <a:off x="2535539" y="2949007"/>
            <a:ext cx="132917" cy="998050"/>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40" name="左大括号 39">
            <a:extLst>
              <a:ext uri="{FF2B5EF4-FFF2-40B4-BE49-F238E27FC236}">
                <a16:creationId xmlns:a16="http://schemas.microsoft.com/office/drawing/2014/main" id="{550B17FD-AC6A-3865-811B-A570480FBDB3}"/>
              </a:ext>
            </a:extLst>
          </p:cNvPr>
          <p:cNvSpPr/>
          <p:nvPr/>
        </p:nvSpPr>
        <p:spPr>
          <a:xfrm rot="16200000">
            <a:off x="3940878" y="3014907"/>
            <a:ext cx="113616" cy="885555"/>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41" name="左大括号 40">
            <a:extLst>
              <a:ext uri="{FF2B5EF4-FFF2-40B4-BE49-F238E27FC236}">
                <a16:creationId xmlns:a16="http://schemas.microsoft.com/office/drawing/2014/main" id="{850F118B-BBAE-6D88-EC35-9895FC63DF48}"/>
              </a:ext>
            </a:extLst>
          </p:cNvPr>
          <p:cNvSpPr/>
          <p:nvPr/>
        </p:nvSpPr>
        <p:spPr>
          <a:xfrm rot="16200000">
            <a:off x="8119813" y="2205229"/>
            <a:ext cx="247741" cy="2523742"/>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42" name="文本框 41">
            <a:extLst>
              <a:ext uri="{FF2B5EF4-FFF2-40B4-BE49-F238E27FC236}">
                <a16:creationId xmlns:a16="http://schemas.microsoft.com/office/drawing/2014/main" id="{E164E722-43F2-64B7-1C36-7AF457144647}"/>
              </a:ext>
            </a:extLst>
          </p:cNvPr>
          <p:cNvSpPr txBox="1"/>
          <p:nvPr/>
        </p:nvSpPr>
        <p:spPr>
          <a:xfrm>
            <a:off x="7348321" y="3510739"/>
            <a:ext cx="2195532" cy="369332"/>
          </a:xfrm>
          <a:prstGeom prst="rect">
            <a:avLst/>
          </a:prstGeom>
          <a:noFill/>
        </p:spPr>
        <p:txBody>
          <a:bodyPr wrap="square" rtlCol="0">
            <a:spAutoFit/>
          </a:bodyPr>
          <a:lstStyle/>
          <a:p>
            <a:r>
              <a:rPr lang="en-US" altLang="zh-CN" dirty="0">
                <a:solidFill>
                  <a:srgbClr val="FF0000"/>
                </a:solidFill>
              </a:rPr>
              <a:t>TD-</a:t>
            </a:r>
            <a:r>
              <a:rPr lang="zh-CN" altLang="en-US" dirty="0">
                <a:solidFill>
                  <a:srgbClr val="FF0000"/>
                </a:solidFill>
              </a:rPr>
              <a:t>目标 </a:t>
            </a:r>
            <a:r>
              <a:rPr lang="en-US" altLang="zh-CN" dirty="0">
                <a:solidFill>
                  <a:srgbClr val="FF0000"/>
                </a:solidFill>
              </a:rPr>
              <a:t>(TD-target)</a:t>
            </a:r>
            <a:endParaRPr lang="zh-CN" altLang="en-US" dirty="0">
              <a:solidFill>
                <a:srgbClr val="FF0000"/>
              </a:solidFill>
            </a:endParaRPr>
          </a:p>
        </p:txBody>
      </p:sp>
      <p:sp>
        <p:nvSpPr>
          <p:cNvPr id="43" name="文本框 42">
            <a:extLst>
              <a:ext uri="{FF2B5EF4-FFF2-40B4-BE49-F238E27FC236}">
                <a16:creationId xmlns:a16="http://schemas.microsoft.com/office/drawing/2014/main" id="{D3CC43FD-A9DE-89DA-86CB-D0E7B2AF3361}"/>
              </a:ext>
            </a:extLst>
          </p:cNvPr>
          <p:cNvSpPr txBox="1"/>
          <p:nvPr/>
        </p:nvSpPr>
        <p:spPr>
          <a:xfrm>
            <a:off x="2255744" y="6091094"/>
            <a:ext cx="1220874" cy="461665"/>
          </a:xfrm>
          <a:prstGeom prst="rect">
            <a:avLst/>
          </a:prstGeom>
          <a:noFill/>
        </p:spPr>
        <p:txBody>
          <a:bodyPr wrap="square" rtlCol="0">
            <a:spAutoFit/>
          </a:bodyPr>
          <a:lstStyle/>
          <a:p>
            <a:r>
              <a:rPr lang="en-US" altLang="zh-CN" sz="2400" dirty="0">
                <a:latin typeface="黑体" panose="02010609060101010101" pitchFamily="49" charset="-122"/>
                <a:ea typeface="黑体" panose="02010609060101010101" pitchFamily="49" charset="-122"/>
                <a:cs typeface="Times New Roman" panose="02020603050405020304" pitchFamily="18" charset="0"/>
              </a:rPr>
              <a:t>TD</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方法</a:t>
            </a:r>
          </a:p>
        </p:txBody>
      </p:sp>
      <p:sp>
        <p:nvSpPr>
          <p:cNvPr id="45" name="文本框 44">
            <a:extLst>
              <a:ext uri="{FF2B5EF4-FFF2-40B4-BE49-F238E27FC236}">
                <a16:creationId xmlns:a16="http://schemas.microsoft.com/office/drawing/2014/main" id="{7D78B894-930D-5D6A-8405-4450E59FA6E2}"/>
              </a:ext>
            </a:extLst>
          </p:cNvPr>
          <p:cNvSpPr txBox="1"/>
          <p:nvPr/>
        </p:nvSpPr>
        <p:spPr>
          <a:xfrm>
            <a:off x="7926916" y="6091095"/>
            <a:ext cx="2063999" cy="461665"/>
          </a:xfrm>
          <a:prstGeom prst="rect">
            <a:avLst/>
          </a:prstGeom>
          <a:noFill/>
        </p:spPr>
        <p:txBody>
          <a:bodyPr wrap="square">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蒙特卡洛方法</a:t>
            </a:r>
          </a:p>
        </p:txBody>
      </p:sp>
    </p:spTree>
    <p:extLst>
      <p:ext uri="{BB962C8B-B14F-4D97-AF65-F5344CB8AC3E}">
        <p14:creationId xmlns:p14="http://schemas.microsoft.com/office/powerpoint/2010/main" val="772202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CAF16-7946-1800-72FD-23E6AA5B8B59}"/>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7F4BA139-E730-FA5F-5C36-10A46FBEDAB1}"/>
              </a:ext>
            </a:extLst>
          </p:cNvPr>
          <p:cNvSpPr>
            <a:spLocks noGrp="1"/>
          </p:cNvSpPr>
          <p:nvPr>
            <p:ph idx="1"/>
          </p:nvPr>
        </p:nvSpPr>
        <p:spPr>
          <a:xfrm>
            <a:off x="665165" y="849970"/>
            <a:ext cx="11364780" cy="5158059"/>
          </a:xfrm>
        </p:spPr>
        <p:txBody>
          <a:bodyPr/>
          <a:lstStyle/>
          <a:p>
            <a:pPr marL="0" indent="0">
              <a:lnSpc>
                <a:spcPct val="150000"/>
              </a:lnSpc>
              <a:buNone/>
            </a:pPr>
            <a:r>
              <a:rPr lang="en-US" altLang="zh-CN" dirty="0"/>
              <a:t>2. </a:t>
            </a:r>
            <a:r>
              <a:rPr lang="zh-CN" altLang="en-US" dirty="0"/>
              <a:t>基於深度强化学习的自動駕駛決策模型</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2.1.</a:t>
            </a:r>
            <a:r>
              <a:rPr lang="zh-CN" altLang="en-US" sz="2400" dirty="0">
                <a:latin typeface="黑体" panose="02010609060101010101" pitchFamily="49" charset="-122"/>
                <a:ea typeface="黑体" panose="02010609060101010101" pitchFamily="49" charset="-122"/>
              </a:rPr>
              <a:t> 无模型强化学习</a:t>
            </a:r>
            <a:r>
              <a:rPr lang="en-US" altLang="zh-CN" sz="2400" dirty="0">
                <a:latin typeface="黑体" panose="02010609060101010101" pitchFamily="49" charset="-122"/>
                <a:ea typeface="黑体" panose="02010609060101010101" pitchFamily="49" charset="-122"/>
              </a:rPr>
              <a:t> </a:t>
            </a:r>
          </a:p>
          <a:p>
            <a:pPr lvl="4">
              <a:lnSpc>
                <a:spcPct val="150000"/>
              </a:lnSpc>
            </a:pPr>
            <a:r>
              <a:rPr lang="en-US" altLang="zh-CN" sz="2400" dirty="0">
                <a:latin typeface="黑体" panose="02010609060101010101" pitchFamily="49" charset="-122"/>
                <a:ea typeface="黑体" panose="02010609060101010101" pitchFamily="49" charset="-122"/>
              </a:rPr>
              <a:t> 2.2. </a:t>
            </a:r>
            <a:r>
              <a:rPr lang="zh-CN" altLang="en-US" sz="2400" dirty="0">
                <a:latin typeface="黑体" panose="02010609060101010101" pitchFamily="49" charset="-122"/>
                <a:ea typeface="黑体" panose="02010609060101010101" pitchFamily="49" charset="-122"/>
              </a:rPr>
              <a:t>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a:t>
            </a:r>
            <a:endParaRPr lang="en-US" altLang="zh-CN" sz="24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什么是探索</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利用困境</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探索与利用的平衡</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On-policy vs Off-policy</a:t>
            </a:r>
          </a:p>
          <a:p>
            <a:pPr lvl="4">
              <a:lnSpc>
                <a:spcPct val="150000"/>
              </a:lnSpc>
            </a:pPr>
            <a:r>
              <a:rPr lang="en-US" altLang="zh-CN" sz="2400" dirty="0">
                <a:latin typeface="黑体" panose="02010609060101010101" pitchFamily="49" charset="-122"/>
                <a:ea typeface="黑体" panose="02010609060101010101" pitchFamily="49" charset="-122"/>
              </a:rPr>
              <a:t> 2.3.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p>
          <a:p>
            <a:pPr lvl="4">
              <a:lnSpc>
                <a:spcPct val="150000"/>
              </a:lnSpc>
            </a:pPr>
            <a:r>
              <a:rPr lang="en-US" altLang="zh-CN" sz="2400" dirty="0">
                <a:latin typeface="黑体" panose="02010609060101010101" pitchFamily="49" charset="-122"/>
                <a:ea typeface="黑体" panose="02010609060101010101" pitchFamily="49" charset="-122"/>
              </a:rPr>
              <a:t> 2.4. </a:t>
            </a:r>
            <a:r>
              <a:rPr lang="zh-CN" altLang="en-US" sz="2400" dirty="0">
                <a:latin typeface="黑体" panose="02010609060101010101" pitchFamily="49" charset="-122"/>
                <a:ea typeface="黑体" panose="02010609060101010101" pitchFamily="49" charset="-122"/>
              </a:rPr>
              <a:t>值函数近似</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2.5. </a:t>
            </a:r>
            <a:r>
              <a:rPr lang="zh-CN" altLang="en-US" sz="2400" dirty="0">
                <a:latin typeface="黑体" panose="02010609060101010101" pitchFamily="49" charset="-122"/>
                <a:ea typeface="黑体" panose="02010609060101010101" pitchFamily="49" charset="-122"/>
              </a:rPr>
              <a:t>深度强化学习</a:t>
            </a:r>
            <a:endParaRPr lang="zh-CN" altLang="en-US" dirty="0"/>
          </a:p>
        </p:txBody>
      </p:sp>
      <p:sp>
        <p:nvSpPr>
          <p:cNvPr id="3" name="灯片编号占位符 2">
            <a:extLst>
              <a:ext uri="{FF2B5EF4-FFF2-40B4-BE49-F238E27FC236}">
                <a16:creationId xmlns:a16="http://schemas.microsoft.com/office/drawing/2014/main" id="{9DA62029-5641-C2F3-BF6F-58ADA8805537}"/>
              </a:ext>
            </a:extLst>
          </p:cNvPr>
          <p:cNvSpPr>
            <a:spLocks noGrp="1"/>
          </p:cNvSpPr>
          <p:nvPr>
            <p:ph type="sldNum" sz="quarter" idx="12"/>
          </p:nvPr>
        </p:nvSpPr>
        <p:spPr/>
        <p:txBody>
          <a:bodyPr/>
          <a:lstStyle/>
          <a:p>
            <a:fld id="{2D0209AD-E28C-4726-BE4E-D4239F457C7A}" type="slidenum">
              <a:rPr lang="zh-TW" altLang="en-US" smtClean="0"/>
              <a:t>36</a:t>
            </a:fld>
            <a:endParaRPr lang="zh-TW" altLang="en-US"/>
          </a:p>
        </p:txBody>
      </p:sp>
      <p:sp>
        <p:nvSpPr>
          <p:cNvPr id="5" name="矩形: 圆角 4">
            <a:extLst>
              <a:ext uri="{FF2B5EF4-FFF2-40B4-BE49-F238E27FC236}">
                <a16:creationId xmlns:a16="http://schemas.microsoft.com/office/drawing/2014/main" id="{5F738768-A3C1-B162-BAA4-1CFF52E8A765}"/>
              </a:ext>
            </a:extLst>
          </p:cNvPr>
          <p:cNvSpPr/>
          <p:nvPr/>
        </p:nvSpPr>
        <p:spPr>
          <a:xfrm>
            <a:off x="2266950" y="2352675"/>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59058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D3D0B-12CD-B6B0-3679-4986A69C0A79}"/>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FA70630A-E539-7A15-62A4-7735E6297432}"/>
              </a:ext>
            </a:extLst>
          </p:cNvPr>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a:extLst>
              <a:ext uri="{FF2B5EF4-FFF2-40B4-BE49-F238E27FC236}">
                <a16:creationId xmlns:a16="http://schemas.microsoft.com/office/drawing/2014/main" id="{44404CA2-0340-79A4-A58B-C68E7F639056}"/>
              </a:ext>
            </a:extLst>
          </p:cNvPr>
          <p:cNvSpPr>
            <a:spLocks noGrp="1"/>
          </p:cNvSpPr>
          <p:nvPr>
            <p:ph idx="13"/>
          </p:nvPr>
        </p:nvSpPr>
        <p:spPr>
          <a:xfrm>
            <a:off x="406775" y="582340"/>
            <a:ext cx="11364781" cy="487456"/>
          </a:xfrm>
        </p:spPr>
        <p:txBody>
          <a:bodyPr/>
          <a:lstStyle/>
          <a:p>
            <a:r>
              <a:rPr lang="zh-CN" altLang="en-US" dirty="0"/>
              <a:t>探索</a:t>
            </a:r>
            <a:r>
              <a:rPr lang="en-US" altLang="zh-CN" dirty="0"/>
              <a:t>-</a:t>
            </a:r>
            <a:r>
              <a:rPr lang="zh-CN" altLang="en-US" dirty="0"/>
              <a:t>利用困境</a:t>
            </a:r>
          </a:p>
        </p:txBody>
      </p:sp>
      <p:sp>
        <p:nvSpPr>
          <p:cNvPr id="4" name="文本框 3">
            <a:extLst>
              <a:ext uri="{FF2B5EF4-FFF2-40B4-BE49-F238E27FC236}">
                <a16:creationId xmlns:a16="http://schemas.microsoft.com/office/drawing/2014/main" id="{9B48897B-49DD-0672-9F05-115062B2AD0E}"/>
              </a:ext>
            </a:extLst>
          </p:cNvPr>
          <p:cNvSpPr txBox="1"/>
          <p:nvPr/>
        </p:nvSpPr>
        <p:spPr>
          <a:xfrm>
            <a:off x="406774" y="1142057"/>
            <a:ext cx="11175625" cy="461665"/>
          </a:xfrm>
          <a:prstGeom prst="rect">
            <a:avLst/>
          </a:prstGeom>
          <a:noFill/>
        </p:spPr>
        <p:txBody>
          <a:bodyPr wrap="square">
            <a:spAutoFit/>
          </a:bodyPr>
          <a:lstStyle/>
          <a:p>
            <a:r>
              <a:rPr lang="zh-CN" altLang="en-US" sz="2400" dirty="0">
                <a:solidFill>
                  <a:srgbClr val="191B1F"/>
                </a:solidFill>
                <a:latin typeface="黑体" panose="02010609060101010101" pitchFamily="49" charset="-122"/>
                <a:ea typeface="黑体" panose="02010609060101010101" pitchFamily="49" charset="-122"/>
                <a:cs typeface="Times New Roman" panose="02020603050405020304" pitchFamily="18" charset="0"/>
              </a:rPr>
              <a:t>探索</a:t>
            </a:r>
            <a:r>
              <a:rPr lang="en-US" altLang="zh-CN" sz="2400" dirty="0">
                <a:solidFill>
                  <a:srgbClr val="191B1F"/>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solidFill>
                  <a:srgbClr val="191B1F"/>
                </a:solidFill>
                <a:latin typeface="黑体" panose="02010609060101010101" pitchFamily="49" charset="-122"/>
                <a:ea typeface="黑体" panose="02010609060101010101" pitchFamily="49" charset="-122"/>
                <a:cs typeface="Times New Roman" panose="02020603050405020304" pitchFamily="18" charset="0"/>
              </a:rPr>
              <a:t>利用 </a:t>
            </a:r>
            <a:r>
              <a:rPr lang="en-US" altLang="zh-CN" sz="2400" dirty="0">
                <a:solidFill>
                  <a:srgbClr val="191B1F"/>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400" b="0" i="0" dirty="0">
                <a:solidFill>
                  <a:srgbClr val="191B1F"/>
                </a:solidFill>
                <a:effectLst/>
                <a:latin typeface="黑体" panose="02010609060101010101" pitchFamily="49" charset="-122"/>
                <a:ea typeface="黑体" panose="02010609060101010101" pitchFamily="49" charset="-122"/>
                <a:cs typeface="Times New Roman" panose="02020603050405020304" pitchFamily="18" charset="0"/>
              </a:rPr>
              <a:t>Exploration-Exploitation) </a:t>
            </a:r>
            <a:r>
              <a:rPr lang="zh-CN" altLang="en-US" sz="2400" b="0" i="0" dirty="0">
                <a:solidFill>
                  <a:srgbClr val="191B1F"/>
                </a:solidFill>
                <a:effectLst/>
                <a:latin typeface="黑体" panose="02010609060101010101" pitchFamily="49" charset="-122"/>
                <a:ea typeface="黑体" panose="02010609060101010101" pitchFamily="49" charset="-122"/>
                <a:cs typeface="Times New Roman" panose="02020603050405020304" pitchFamily="18" charset="0"/>
              </a:rPr>
              <a:t>困境</a:t>
            </a:r>
            <a:r>
              <a:rPr lang="zh-CN" altLang="en-US" sz="2400" dirty="0">
                <a:solidFill>
                  <a:srgbClr val="191B1F"/>
                </a:solidFill>
                <a:latin typeface="黑体" panose="02010609060101010101" pitchFamily="49" charset="-122"/>
                <a:ea typeface="黑体" panose="02010609060101010101" pitchFamily="49" charset="-122"/>
                <a:cs typeface="Times New Roman" panose="02020603050405020304" pitchFamily="18" charset="0"/>
              </a:rPr>
              <a:t>是强化學習的一個核心問題</a:t>
            </a:r>
            <a:r>
              <a:rPr lang="zh-CN" altLang="en-US" sz="2400" dirty="0">
                <a:solidFill>
                  <a:srgbClr val="191B1F"/>
                </a:solidFill>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
        <p:nvSpPr>
          <p:cNvPr id="5" name="文本框 4">
            <a:extLst>
              <a:ext uri="{FF2B5EF4-FFF2-40B4-BE49-F238E27FC236}">
                <a16:creationId xmlns:a16="http://schemas.microsoft.com/office/drawing/2014/main" id="{F2AE080D-F1B5-CDBB-C176-ABF8D8BA5679}"/>
              </a:ext>
            </a:extLst>
          </p:cNvPr>
          <p:cNvSpPr txBox="1"/>
          <p:nvPr/>
        </p:nvSpPr>
        <p:spPr>
          <a:xfrm>
            <a:off x="6817876" y="1891296"/>
            <a:ext cx="5289873" cy="3722173"/>
          </a:xfrm>
          <a:prstGeom prst="rect">
            <a:avLst/>
          </a:prstGeom>
          <a:noFill/>
        </p:spPr>
        <p:txBody>
          <a:bodyPr wrap="square">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簡單來説</a:t>
            </a:r>
            <a:r>
              <a:rPr lang="en-US" altLang="zh-CN" sz="2400" dirty="0">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想象自動駕駛汽車</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白色車輛</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想要匯入到主路。</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“利用”就是選擇已知的最好做法，比如等待周圍車輛通過后再匯入</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342900" indent="-34290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cs typeface="Times New Roman" panose="02020603050405020304" pitchFamily="18" charset="0"/>
              </a:rPr>
              <a:t>“探索”就是嘗試新的動作，比如加速搶先匯入主路</a:t>
            </a:r>
            <a:r>
              <a:rPr lang="en-US" altLang="zh-CN" sz="2400" dirty="0">
                <a:latin typeface="黑体" panose="02010609060101010101" pitchFamily="49" charset="-122"/>
                <a:ea typeface="黑体" panose="02010609060101010101" pitchFamily="49" charset="-122"/>
                <a:cs typeface="Times New Roman" panose="02020603050405020304" pitchFamily="18" charset="0"/>
              </a:rPr>
              <a:t>. </a:t>
            </a:r>
          </a:p>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最好能通過“探索”發現潛在帶來更高回報動作。</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BBB980AB-8B63-78A3-92DF-854DD1738BDE}"/>
              </a:ext>
            </a:extLst>
          </p:cNvPr>
          <p:cNvPicPr>
            <a:picLocks noChangeAspect="1"/>
          </p:cNvPicPr>
          <p:nvPr/>
        </p:nvPicPr>
        <p:blipFill>
          <a:blip r:embed="rId3"/>
          <a:stretch>
            <a:fillRect/>
          </a:stretch>
        </p:blipFill>
        <p:spPr>
          <a:xfrm>
            <a:off x="482277" y="1768977"/>
            <a:ext cx="6031645" cy="2236378"/>
          </a:xfrm>
          <a:prstGeom prst="rect">
            <a:avLst/>
          </a:prstGeom>
        </p:spPr>
      </p:pic>
      <p:sp>
        <p:nvSpPr>
          <p:cNvPr id="12" name="文本框 11">
            <a:extLst>
              <a:ext uri="{FF2B5EF4-FFF2-40B4-BE49-F238E27FC236}">
                <a16:creationId xmlns:a16="http://schemas.microsoft.com/office/drawing/2014/main" id="{16F61E79-5BEB-ABF9-C304-5185DD6927B5}"/>
              </a:ext>
            </a:extLst>
          </p:cNvPr>
          <p:cNvSpPr txBox="1"/>
          <p:nvPr/>
        </p:nvSpPr>
        <p:spPr>
          <a:xfrm>
            <a:off x="365393" y="4107829"/>
            <a:ext cx="6310717" cy="1875513"/>
          </a:xfrm>
          <a:prstGeom prst="rect">
            <a:avLst/>
          </a:prstGeom>
          <a:noFill/>
        </p:spPr>
        <p:txBody>
          <a:bodyPr wrap="square">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困境</a:t>
            </a:r>
            <a:r>
              <a:rPr lang="en-US" altLang="zh-CN" sz="2400" dirty="0">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過多“利用”，也許只能找到次優策略。</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反之，過多無意義的“探索”，效率太低</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a:lnSpc>
                <a:spcPct val="125000"/>
              </a:lnSpc>
            </a:pPr>
            <a:r>
              <a:rPr lang="zh-CN" altLang="en-US"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二者需要平衡，才能最高效的發現好的駕駛方式</a:t>
            </a:r>
            <a:r>
              <a:rPr lang="zh-CN" altLang="en-US" sz="18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26219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57E65-A420-34F2-D540-6F3C1150BEDF}"/>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84CBD46B-B0A4-1052-4458-5A6EB01E20AE}"/>
              </a:ext>
            </a:extLst>
          </p:cNvPr>
          <p:cNvSpPr>
            <a:spLocks noGrp="1"/>
          </p:cNvSpPr>
          <p:nvPr>
            <p:ph idx="1"/>
          </p:nvPr>
        </p:nvSpPr>
        <p:spPr/>
        <p:txBody>
          <a:bodyPr/>
          <a:lstStyle/>
          <a:p>
            <a:pPr marL="0" indent="0">
              <a:buNone/>
            </a:pPr>
            <a:r>
              <a:rPr lang="en-US" altLang="zh-CN" sz="2400" b="1" dirty="0"/>
              <a:t>Greedy</a:t>
            </a:r>
            <a:r>
              <a:rPr lang="en-US" altLang="zh-CN" sz="2400" b="1" dirty="0">
                <a:latin typeface="黑体" panose="02010609060101010101" pitchFamily="49" charset="-122"/>
              </a:rPr>
              <a:t>(</a:t>
            </a:r>
            <a:r>
              <a:rPr lang="zh-CN" altLang="en-US" sz="2400" b="1" dirty="0">
                <a:latin typeface="黑体" panose="02010609060101010101" pitchFamily="49" charset="-122"/>
              </a:rPr>
              <a:t>貪心策略</a:t>
            </a:r>
            <a:r>
              <a:rPr lang="en-US" altLang="zh-CN" sz="2400" b="1" dirty="0">
                <a:latin typeface="黑体" panose="02010609060101010101" pitchFamily="49" charset="-122"/>
              </a:rPr>
              <a:t>):</a:t>
            </a:r>
            <a:r>
              <a:rPr lang="zh-CN" altLang="en-US" sz="2400" dirty="0">
                <a:latin typeface="黑体" panose="02010609060101010101" pitchFamily="49" charset="-122"/>
              </a:rPr>
              <a:t>每次都確定性的選擇回報最大的動作</a:t>
            </a:r>
            <a:endParaRPr lang="en-US" altLang="zh-CN" sz="2400"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a:extLst>
              <a:ext uri="{FF2B5EF4-FFF2-40B4-BE49-F238E27FC236}">
                <a16:creationId xmlns:a16="http://schemas.microsoft.com/office/drawing/2014/main" id="{D029F271-7795-4423-7273-E7D74C590239}"/>
              </a:ext>
            </a:extLst>
          </p:cNvPr>
          <p:cNvSpPr>
            <a:spLocks noGrp="1"/>
          </p:cNvSpPr>
          <p:nvPr>
            <p:ph idx="13"/>
          </p:nvPr>
        </p:nvSpPr>
        <p:spPr>
          <a:xfrm>
            <a:off x="406775" y="582340"/>
            <a:ext cx="11364781" cy="487456"/>
          </a:xfrm>
        </p:spPr>
        <p:txBody>
          <a:bodyPr/>
          <a:lstStyle/>
          <a:p>
            <a:r>
              <a:rPr lang="zh-CN" altLang="en-US" dirty="0"/>
              <a:t>探索與利用的平衡</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713CF9C-4573-2978-8E0F-C61A68A51A14}"/>
                  </a:ext>
                </a:extLst>
              </p:cNvPr>
              <p:cNvSpPr txBox="1"/>
              <p:nvPr/>
            </p:nvSpPr>
            <p:spPr>
              <a:xfrm>
                <a:off x="406774" y="2291732"/>
                <a:ext cx="11771556" cy="1413849"/>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一般來説，强化學習的常規探索方式主要有兩種：</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(1)Epsilon-greedy(</a:t>
                </a:r>
                <a14:m>
                  <m:oMath xmlns:m="http://schemas.openxmlformats.org/officeDocument/2006/math">
                    <m:r>
                      <a:rPr lang="zh-CN" altLang="en-US" sz="2400" b="1" i="1" smtClean="0">
                        <a:solidFill>
                          <a:schemeClr val="accent1">
                            <a:lumMod val="50000"/>
                          </a:schemeClr>
                        </a:solidFill>
                        <a:latin typeface="Cambria Math" panose="02040503050406030204" pitchFamily="18" charset="0"/>
                        <a:ea typeface="黑体" panose="02010609060101010101" pitchFamily="49" charset="-122"/>
                      </a:rPr>
                      <m:t>𝜺</m:t>
                    </m:r>
                    <m:r>
                      <a:rPr lang="en-US" altLang="zh-CN" sz="2400" b="1" i="0" smtClean="0">
                        <a:solidFill>
                          <a:schemeClr val="accent1">
                            <a:lumMod val="50000"/>
                          </a:schemeClr>
                        </a:solidFill>
                        <a:latin typeface="Cambria Math" panose="02040503050406030204" pitchFamily="18" charset="0"/>
                        <a:ea typeface="黑体" panose="02010609060101010101" pitchFamily="49" charset="-122"/>
                      </a:rPr>
                      <m:t>−</m:t>
                    </m:r>
                    <m:r>
                      <a:rPr lang="en-US" altLang="zh-CN" sz="2400" b="1" i="0" smtClean="0">
                        <a:solidFill>
                          <a:schemeClr val="accent1">
                            <a:lumMod val="50000"/>
                          </a:schemeClr>
                        </a:solidFill>
                        <a:latin typeface="Cambria Math" panose="02040503050406030204" pitchFamily="18" charset="0"/>
                        <a:ea typeface="黑体" panose="02010609060101010101" pitchFamily="49" charset="-122"/>
                      </a:rPr>
                      <m:t>𝐠𝐫𝐞𝐞𝐝𝐲</m:t>
                    </m:r>
                  </m:oMath>
                </a14:m>
                <a:r>
                  <a:rPr lang="en-US" altLang="zh-CN" sz="2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pPr>
                  <a:lnSpc>
                    <a:spcPct val="125000"/>
                  </a:lnSpc>
                </a:pPr>
                <a:endParaRPr lang="en-US" altLang="zh-CN" sz="2400" dirty="0">
                  <a:latin typeface="黑体" panose="02010609060101010101" pitchFamily="49" charset="-122"/>
                  <a:ea typeface="黑体" panose="02010609060101010101" pitchFamily="49" charset="-122"/>
                </a:endParaRPr>
              </a:p>
            </p:txBody>
          </p:sp>
        </mc:Choice>
        <mc:Fallback xmlns="">
          <p:sp>
            <p:nvSpPr>
              <p:cNvPr id="10" name="文本框 9">
                <a:extLst>
                  <a:ext uri="{FF2B5EF4-FFF2-40B4-BE49-F238E27FC236}">
                    <a16:creationId xmlns:a16="http://schemas.microsoft.com/office/drawing/2014/main" id="{6713CF9C-4573-2978-8E0F-C61A68A51A14}"/>
                  </a:ext>
                </a:extLst>
              </p:cNvPr>
              <p:cNvSpPr txBox="1">
                <a:spLocks noRot="1" noChangeAspect="1" noMove="1" noResize="1" noEditPoints="1" noAdjustHandles="1" noChangeArrowheads="1" noChangeShapeType="1" noTextEdit="1"/>
              </p:cNvSpPr>
              <p:nvPr/>
            </p:nvSpPr>
            <p:spPr>
              <a:xfrm>
                <a:off x="406774" y="2291732"/>
                <a:ext cx="11771556" cy="1413849"/>
              </a:xfrm>
              <a:prstGeom prst="rect">
                <a:avLst/>
              </a:prstGeom>
              <a:blipFill>
                <a:blip r:embed="rId3"/>
                <a:stretch>
                  <a:fillRect l="-829" t="-1724"/>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DD27423C-81CA-A252-F536-8EE494064023}"/>
              </a:ext>
            </a:extLst>
          </p:cNvPr>
          <p:cNvSpPr txBox="1"/>
          <p:nvPr/>
        </p:nvSpPr>
        <p:spPr>
          <a:xfrm>
            <a:off x="406774" y="4608661"/>
            <a:ext cx="5310650" cy="738664"/>
          </a:xfrm>
          <a:prstGeom prst="rect">
            <a:avLst/>
          </a:prstGeom>
          <a:noFill/>
        </p:spPr>
        <p:txBody>
          <a:bodyPr wrap="square" rtlCol="0">
            <a:spAutoFit/>
          </a:bodyPr>
          <a:lstStyle/>
          <a:p>
            <a:r>
              <a:rPr lang="en-US" altLang="zh-CN" sz="2400" b="1" dirty="0">
                <a:solidFill>
                  <a:schemeClr val="accent1">
                    <a:lumMod val="50000"/>
                  </a:schemeClr>
                </a:solidFill>
                <a:latin typeface="Times New Roman" panose="02020603050405020304" pitchFamily="18" charset="0"/>
                <a:ea typeface="黑体" panose="02010609060101010101" pitchFamily="49" charset="-122"/>
                <a:cs typeface="Times New Roman" panose="02020603050405020304" pitchFamily="18" charset="0"/>
              </a:rPr>
              <a:t>(2)Boltzmann</a:t>
            </a:r>
            <a:r>
              <a:rPr lang="zh-CN" altLang="en-US" sz="2400" b="1" dirty="0">
                <a:solidFill>
                  <a:schemeClr val="accent1">
                    <a:lumMod val="50000"/>
                  </a:schemeClr>
                </a:solidFill>
                <a:latin typeface="黑体" panose="02010609060101010101" pitchFamily="49" charset="-122"/>
                <a:ea typeface="黑体" panose="02010609060101010101" pitchFamily="49" charset="-122"/>
              </a:rPr>
              <a:t>探索</a:t>
            </a:r>
            <a:r>
              <a:rPr lang="en-US" altLang="zh-CN" sz="2400" b="1" dirty="0">
                <a:solidFill>
                  <a:schemeClr val="accent1">
                    <a:lumMod val="50000"/>
                  </a:schemeClr>
                </a:solidFill>
                <a:latin typeface="黑体" panose="02010609060101010101" pitchFamily="49" charset="-122"/>
                <a:ea typeface="黑体" panose="02010609060101010101" pitchFamily="49" charset="-122"/>
              </a:rPr>
              <a:t>: </a:t>
            </a:r>
          </a:p>
          <a:p>
            <a:endParaRPr lang="zh-CN" altLang="en-US" dirty="0"/>
          </a:p>
        </p:txBody>
      </p:sp>
      <p:sp>
        <p:nvSpPr>
          <p:cNvPr id="27" name="文本框 26">
            <a:extLst>
              <a:ext uri="{FF2B5EF4-FFF2-40B4-BE49-F238E27FC236}">
                <a16:creationId xmlns:a16="http://schemas.microsoft.com/office/drawing/2014/main" id="{0384B98E-E383-153A-B235-E048376B2678}"/>
              </a:ext>
            </a:extLst>
          </p:cNvPr>
          <p:cNvSpPr txBox="1"/>
          <p:nvPr/>
        </p:nvSpPr>
        <p:spPr>
          <a:xfrm>
            <a:off x="5717424" y="5200882"/>
            <a:ext cx="5465334" cy="952184"/>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根據當前動作值大小確定狀態</a:t>
            </a:r>
            <a:r>
              <a:rPr lang="en-US" altLang="zh-CN" sz="2400" dirty="0">
                <a:latin typeface="黑体" panose="02010609060101010101" pitchFamily="49" charset="-122"/>
                <a:ea typeface="黑体" panose="02010609060101010101" pitchFamily="49" charset="-122"/>
              </a:rPr>
              <a:t>s</a:t>
            </a:r>
            <a:r>
              <a:rPr lang="zh-CN" altLang="en-US" sz="2400" dirty="0">
                <a:latin typeface="黑体" panose="02010609060101010101" pitchFamily="49" charset="-122"/>
                <a:ea typeface="黑体" panose="02010609060101010101" pitchFamily="49" charset="-122"/>
              </a:rPr>
              <a:t>下選擇某個動作的概率</a:t>
            </a:r>
          </a:p>
        </p:txBody>
      </p:sp>
      <p:pic>
        <p:nvPicPr>
          <p:cNvPr id="33" name="图片 32" descr="形状&#10;&#10;AI 生成的内容可能不正确。">
            <a:extLst>
              <a:ext uri="{FF2B5EF4-FFF2-40B4-BE49-F238E27FC236}">
                <a16:creationId xmlns:a16="http://schemas.microsoft.com/office/drawing/2014/main" id="{470B0968-F73B-3EBC-BE89-BF40D6D185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469" y="3339814"/>
            <a:ext cx="7009758" cy="1081004"/>
          </a:xfrm>
          <a:prstGeom prst="rect">
            <a:avLst/>
          </a:prstGeom>
        </p:spPr>
      </p:pic>
      <p:pic>
        <p:nvPicPr>
          <p:cNvPr id="35" name="图片 34" descr="形状&#10;&#10;AI 生成的内容可能不正确。">
            <a:extLst>
              <a:ext uri="{FF2B5EF4-FFF2-40B4-BE49-F238E27FC236}">
                <a16:creationId xmlns:a16="http://schemas.microsoft.com/office/drawing/2014/main" id="{15F9BC40-D641-832D-3687-3A7FE0D21D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469" y="5275594"/>
            <a:ext cx="4333811" cy="1055265"/>
          </a:xfrm>
          <a:prstGeom prst="rect">
            <a:avLst/>
          </a:prstGeom>
        </p:spPr>
      </p:pic>
      <p:pic>
        <p:nvPicPr>
          <p:cNvPr id="37" name="图片 36" descr="形状&#10;&#10;AI 生成的内容可能不正确。">
            <a:extLst>
              <a:ext uri="{FF2B5EF4-FFF2-40B4-BE49-F238E27FC236}">
                <a16:creationId xmlns:a16="http://schemas.microsoft.com/office/drawing/2014/main" id="{C1F9E486-60F7-79ED-BB14-6AA9424F9A6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07179" y="1808135"/>
            <a:ext cx="3710054" cy="554491"/>
          </a:xfrm>
          <a:prstGeom prst="rect">
            <a:avLst/>
          </a:prstGeom>
        </p:spPr>
      </p:pic>
      <p:sp>
        <p:nvSpPr>
          <p:cNvPr id="2" name="文本框 1">
            <a:extLst>
              <a:ext uri="{FF2B5EF4-FFF2-40B4-BE49-F238E27FC236}">
                <a16:creationId xmlns:a16="http://schemas.microsoft.com/office/drawing/2014/main" id="{30AC2564-4622-1F0B-75D4-24753F341337}"/>
              </a:ext>
            </a:extLst>
          </p:cNvPr>
          <p:cNvSpPr txBox="1"/>
          <p:nvPr/>
        </p:nvSpPr>
        <p:spPr>
          <a:xfrm>
            <a:off x="7978681" y="3007901"/>
            <a:ext cx="3939026" cy="1413849"/>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以較大的概率選擇已知的最优動作，但仍以小概率嘗試其他潛在更好的動作</a:t>
            </a:r>
          </a:p>
        </p:txBody>
      </p:sp>
    </p:spTree>
    <p:extLst>
      <p:ext uri="{BB962C8B-B14F-4D97-AF65-F5344CB8AC3E}">
        <p14:creationId xmlns:p14="http://schemas.microsoft.com/office/powerpoint/2010/main" val="1318762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9C5B3-A080-DA7B-EFB8-6082C7A22505}"/>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2DAB456C-DAD1-3B42-B1EE-DC389B4F169C}"/>
              </a:ext>
            </a:extLst>
          </p:cNvPr>
          <p:cNvSpPr>
            <a:spLocks noGrp="1"/>
          </p:cNvSpPr>
          <p:nvPr>
            <p:ph idx="1"/>
          </p:nvPr>
        </p:nvSpPr>
        <p:spPr>
          <a:xfrm>
            <a:off x="406776" y="1244531"/>
            <a:ext cx="11594724" cy="5158059"/>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sz="2400" dirty="0"/>
          </a:p>
          <a:p>
            <a:pPr marL="0" indent="0">
              <a:buNone/>
            </a:pPr>
            <a:endParaRPr lang="en-US" altLang="zh-CN" sz="2400" dirty="0"/>
          </a:p>
          <a:p>
            <a:pPr marL="0" indent="0">
              <a:buNone/>
            </a:pPr>
            <a:endParaRPr lang="en-US" altLang="zh-CN" sz="2400" dirty="0">
              <a:solidFill>
                <a:schemeClr val="accent1">
                  <a:lumMod val="75000"/>
                </a:schemeClr>
              </a:solidFill>
            </a:endParaRPr>
          </a:p>
          <a:p>
            <a:pPr marL="0" indent="0">
              <a:buNone/>
            </a:pPr>
            <a:endParaRPr lang="en-US" altLang="zh-CN" dirty="0"/>
          </a:p>
          <a:p>
            <a:pPr marL="0" indent="0">
              <a:buNone/>
            </a:pPr>
            <a:r>
              <a:rPr lang="en-US" altLang="zh-CN" dirty="0"/>
              <a:t> </a:t>
            </a:r>
          </a:p>
        </p:txBody>
      </p:sp>
      <p:sp>
        <p:nvSpPr>
          <p:cNvPr id="7" name="内容占位符 6">
            <a:extLst>
              <a:ext uri="{FF2B5EF4-FFF2-40B4-BE49-F238E27FC236}">
                <a16:creationId xmlns:a16="http://schemas.microsoft.com/office/drawing/2014/main" id="{D58E2105-BE91-D70F-0B3D-C7078934853D}"/>
              </a:ext>
            </a:extLst>
          </p:cNvPr>
          <p:cNvSpPr>
            <a:spLocks noGrp="1"/>
          </p:cNvSpPr>
          <p:nvPr>
            <p:ph idx="13"/>
          </p:nvPr>
        </p:nvSpPr>
        <p:spPr>
          <a:xfrm>
            <a:off x="406775" y="582340"/>
            <a:ext cx="11364781" cy="487456"/>
          </a:xfrm>
        </p:spPr>
        <p:txBody>
          <a:bodyPr/>
          <a:lstStyle/>
          <a:p>
            <a:r>
              <a:rPr lang="zh-CN" altLang="en-US" dirty="0"/>
              <a:t>探索與利用的平衡</a:t>
            </a:r>
          </a:p>
        </p:txBody>
      </p:sp>
      <p:pic>
        <p:nvPicPr>
          <p:cNvPr id="3" name="图片 2">
            <a:extLst>
              <a:ext uri="{FF2B5EF4-FFF2-40B4-BE49-F238E27FC236}">
                <a16:creationId xmlns:a16="http://schemas.microsoft.com/office/drawing/2014/main" id="{AA6E6410-DD20-05C5-1A5B-8A6E92E5B859}"/>
              </a:ext>
            </a:extLst>
          </p:cNvPr>
          <p:cNvPicPr>
            <a:picLocks noChangeAspect="1"/>
          </p:cNvPicPr>
          <p:nvPr/>
        </p:nvPicPr>
        <p:blipFill>
          <a:blip r:embed="rId3"/>
          <a:stretch>
            <a:fillRect/>
          </a:stretch>
        </p:blipFill>
        <p:spPr>
          <a:xfrm>
            <a:off x="492959" y="2160093"/>
            <a:ext cx="3858163" cy="1933845"/>
          </a:xfrm>
          <a:prstGeom prst="rect">
            <a:avLst/>
          </a:prstGeom>
        </p:spPr>
      </p:pic>
      <p:sp>
        <p:nvSpPr>
          <p:cNvPr id="9" name="文本框 8">
            <a:extLst>
              <a:ext uri="{FF2B5EF4-FFF2-40B4-BE49-F238E27FC236}">
                <a16:creationId xmlns:a16="http://schemas.microsoft.com/office/drawing/2014/main" id="{8EE04F5A-C86A-3D8C-3E96-62AF43E68331}"/>
              </a:ext>
            </a:extLst>
          </p:cNvPr>
          <p:cNvSpPr txBox="1"/>
          <p:nvPr/>
        </p:nvSpPr>
        <p:spPr>
          <a:xfrm>
            <a:off x="406774" y="1144047"/>
            <a:ext cx="11709026" cy="952184"/>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後續實驗的智能體會面臨一樣的探索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利用困境：智能體的配置文件中存在選擇探索方式的參數“</a:t>
            </a:r>
            <a:r>
              <a:rPr lang="en-US" altLang="zh-CN" sz="2400" dirty="0">
                <a:latin typeface="黑体" panose="02010609060101010101" pitchFamily="49" charset="-122"/>
                <a:ea typeface="黑体" panose="02010609060101010101" pitchFamily="49" charset="-122"/>
              </a:rPr>
              <a:t>exploration”</a:t>
            </a:r>
          </a:p>
        </p:txBody>
      </p:sp>
      <p:pic>
        <p:nvPicPr>
          <p:cNvPr id="2" name="图片 1">
            <a:extLst>
              <a:ext uri="{FF2B5EF4-FFF2-40B4-BE49-F238E27FC236}">
                <a16:creationId xmlns:a16="http://schemas.microsoft.com/office/drawing/2014/main" id="{00600017-F9EF-1F01-5C63-DF44EFC32F34}"/>
              </a:ext>
            </a:extLst>
          </p:cNvPr>
          <p:cNvPicPr>
            <a:picLocks noChangeAspect="1"/>
          </p:cNvPicPr>
          <p:nvPr/>
        </p:nvPicPr>
        <p:blipFill>
          <a:blip r:embed="rId4"/>
          <a:stretch>
            <a:fillRect/>
          </a:stretch>
        </p:blipFill>
        <p:spPr>
          <a:xfrm>
            <a:off x="492959" y="4240098"/>
            <a:ext cx="9231013" cy="1028844"/>
          </a:xfrm>
          <a:prstGeom prst="rect">
            <a:avLst/>
          </a:prstGeom>
        </p:spPr>
      </p:pic>
      <p:sp>
        <p:nvSpPr>
          <p:cNvPr id="5" name="文本框 4">
            <a:extLst>
              <a:ext uri="{FF2B5EF4-FFF2-40B4-BE49-F238E27FC236}">
                <a16:creationId xmlns:a16="http://schemas.microsoft.com/office/drawing/2014/main" id="{72C00B19-A6AD-4385-82FA-23B8970799CB}"/>
              </a:ext>
            </a:extLst>
          </p:cNvPr>
          <p:cNvSpPr txBox="1"/>
          <p:nvPr/>
        </p:nvSpPr>
        <p:spPr>
          <a:xfrm>
            <a:off x="406774" y="5330128"/>
            <a:ext cx="11999308" cy="1052468"/>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關於</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method</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：一共有三個參數可以傳入，包括</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[“Greedy”, “EpsilonGreedy”, “Boltzmann”] </a:t>
            </a: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tabLst/>
              <a:defRPr/>
            </a:pPr>
            <a:r>
              <a:rPr kumimoji="0" lang="zh-CN" altLang="en-US" sz="2400" b="0" i="0" u="none" strike="noStrike" kern="1200" cap="none" spc="0" normalizeH="0" baseline="0" noProof="0" dirty="0">
                <a:ln>
                  <a:noFill/>
                </a:ln>
                <a:solidFill>
                  <a:srgbClr val="5B9BD5">
                    <a:lumMod val="75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感興趣的同學可以自行嘗試，不同探索方式對於策略學習的影響 ！！</a:t>
            </a:r>
            <a:endParaRPr lang="zh-CN" altLang="en-US" dirty="0"/>
          </a:p>
        </p:txBody>
      </p:sp>
      <p:sp>
        <p:nvSpPr>
          <p:cNvPr id="8" name="文本框 7">
            <a:extLst>
              <a:ext uri="{FF2B5EF4-FFF2-40B4-BE49-F238E27FC236}">
                <a16:creationId xmlns:a16="http://schemas.microsoft.com/office/drawing/2014/main" id="{5D85F365-1E3C-5AE1-35E4-833664AFA95F}"/>
              </a:ext>
            </a:extLst>
          </p:cNvPr>
          <p:cNvSpPr txBox="1"/>
          <p:nvPr/>
        </p:nvSpPr>
        <p:spPr>
          <a:xfrm>
            <a:off x="4467223" y="2096231"/>
            <a:ext cx="7743827" cy="490519"/>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三個参数都是用于计算“</a:t>
            </a:r>
            <a:r>
              <a:rPr lang="en-US" altLang="zh-CN" sz="2400" dirty="0">
                <a:latin typeface="黑体" panose="02010609060101010101" pitchFamily="49" charset="-122"/>
                <a:ea typeface="黑体" panose="02010609060101010101" pitchFamily="49" charset="-122"/>
              </a:rPr>
              <a:t>epsilon</a:t>
            </a:r>
            <a:r>
              <a:rPr lang="zh-CN" altLang="en-US" sz="2400" dirty="0">
                <a:latin typeface="黑体" panose="02010609060101010101" pitchFamily="49" charset="-122"/>
                <a:ea typeface="黑体" panose="02010609060101010101" pitchFamily="49" charset="-122"/>
              </a:rPr>
              <a:t>”大小的</a:t>
            </a:r>
            <a:endParaRPr lang="en-US" altLang="zh-CN" sz="2400" dirty="0">
              <a:latin typeface="黑体" panose="02010609060101010101" pitchFamily="49" charset="-122"/>
              <a:ea typeface="黑体" panose="02010609060101010101" pitchFamily="49" charset="-122"/>
            </a:endParaRPr>
          </a:p>
        </p:txBody>
      </p:sp>
      <p:sp>
        <p:nvSpPr>
          <p:cNvPr id="11" name="矩形: 圆角 10">
            <a:extLst>
              <a:ext uri="{FF2B5EF4-FFF2-40B4-BE49-F238E27FC236}">
                <a16:creationId xmlns:a16="http://schemas.microsoft.com/office/drawing/2014/main" id="{798DC589-DA64-DA94-162A-05ADBCFC6BF2}"/>
              </a:ext>
            </a:extLst>
          </p:cNvPr>
          <p:cNvSpPr/>
          <p:nvPr/>
        </p:nvSpPr>
        <p:spPr>
          <a:xfrm>
            <a:off x="2171700" y="4872327"/>
            <a:ext cx="1304925" cy="353464"/>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93393D09-EC7F-EFCE-B5C0-BE91A589DD0C}"/>
              </a:ext>
            </a:extLst>
          </p:cNvPr>
          <p:cNvSpPr/>
          <p:nvPr/>
        </p:nvSpPr>
        <p:spPr>
          <a:xfrm>
            <a:off x="1028700" y="2788575"/>
            <a:ext cx="3322422" cy="992850"/>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左 16">
            <a:extLst>
              <a:ext uri="{FF2B5EF4-FFF2-40B4-BE49-F238E27FC236}">
                <a16:creationId xmlns:a16="http://schemas.microsoft.com/office/drawing/2014/main" id="{198F5932-16BF-13DF-291E-2A39DDC3285F}"/>
              </a:ext>
            </a:extLst>
          </p:cNvPr>
          <p:cNvSpPr/>
          <p:nvPr/>
        </p:nvSpPr>
        <p:spPr>
          <a:xfrm rot="10800000">
            <a:off x="3811336" y="2929421"/>
            <a:ext cx="771988" cy="51183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E2BC4C77-F64E-046F-B011-1C6ADACF89DC}"/>
              </a:ext>
            </a:extLst>
          </p:cNvPr>
          <p:cNvSpPr txBox="1"/>
          <p:nvPr/>
        </p:nvSpPr>
        <p:spPr>
          <a:xfrm>
            <a:off x="4583324" y="2601367"/>
            <a:ext cx="7532476" cy="1413849"/>
          </a:xfrm>
          <a:prstGeom prst="rect">
            <a:avLst/>
          </a:prstGeom>
          <a:noFill/>
        </p:spPr>
        <p:txBody>
          <a:bodyPr wrap="square" rtlCol="0">
            <a:spAutoFit/>
          </a:bodyPr>
          <a:lstStyle/>
          <a:p>
            <a:pPr marL="285750" indent="-28575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训练初期，</a:t>
            </a:r>
            <a:r>
              <a:rPr lang="en-US" altLang="zh-CN" sz="2400" dirty="0">
                <a:latin typeface="黑体" panose="02010609060101010101" pitchFamily="49" charset="-122"/>
                <a:ea typeface="黑体" panose="02010609060101010101" pitchFamily="49" charset="-122"/>
              </a:rPr>
              <a:t>temperature</a:t>
            </a:r>
            <a:r>
              <a:rPr lang="zh-CN" altLang="en-US" sz="2400" dirty="0">
                <a:latin typeface="黑体" panose="02010609060101010101" pitchFamily="49" charset="-122"/>
                <a:ea typeface="黑体" panose="02010609060101010101" pitchFamily="49" charset="-122"/>
              </a:rPr>
              <a:t>较高，做更多探索</a:t>
            </a:r>
            <a:endParaRPr lang="en-US" altLang="zh-CN" sz="2400" dirty="0">
              <a:latin typeface="黑体" panose="02010609060101010101" pitchFamily="49" charset="-122"/>
              <a:ea typeface="黑体" panose="02010609060101010101" pitchFamily="49" charset="-122"/>
            </a:endParaRPr>
          </a:p>
          <a:p>
            <a:pPr marL="285750" indent="-28575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训练后期，</a:t>
            </a:r>
            <a:r>
              <a:rPr lang="en-US" altLang="zh-CN" sz="2400" dirty="0">
                <a:latin typeface="黑体" panose="02010609060101010101" pitchFamily="49" charset="-122"/>
                <a:ea typeface="黑体" panose="02010609060101010101" pitchFamily="49" charset="-122"/>
              </a:rPr>
              <a:t>temperature</a:t>
            </a:r>
            <a:r>
              <a:rPr lang="zh-CN" altLang="en-US" sz="2400" dirty="0">
                <a:latin typeface="黑体" panose="02010609060101010101" pitchFamily="49" charset="-122"/>
                <a:ea typeface="黑体" panose="02010609060101010101" pitchFamily="49" charset="-122"/>
              </a:rPr>
              <a:t>较低，更多利用已知的最优策略</a:t>
            </a:r>
          </a:p>
        </p:txBody>
      </p:sp>
    </p:spTree>
    <p:extLst>
      <p:ext uri="{BB962C8B-B14F-4D97-AF65-F5344CB8AC3E}">
        <p14:creationId xmlns:p14="http://schemas.microsoft.com/office/powerpoint/2010/main" val="132354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60756-60A6-FC76-237E-DDA35BFE0BAF}"/>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A1DFA636-CCB3-7223-6AF0-561379FFE402}"/>
              </a:ext>
            </a:extLst>
          </p:cNvPr>
          <p:cNvSpPr>
            <a:spLocks noGrp="1"/>
          </p:cNvSpPr>
          <p:nvPr>
            <p:ph idx="1"/>
          </p:nvPr>
        </p:nvSpPr>
        <p:spPr>
          <a:xfrm>
            <a:off x="406775" y="1157802"/>
            <a:ext cx="11364780" cy="2450777"/>
          </a:xfrm>
        </p:spPr>
        <p:txBody>
          <a:bodyPr/>
          <a:lstStyle/>
          <a:p>
            <a:pPr marL="0" indent="0">
              <a:lnSpc>
                <a:spcPct val="125000"/>
              </a:lnSpc>
              <a:buNone/>
            </a:pPr>
            <a:r>
              <a:rPr lang="zh-CN" altLang="en-US" sz="2400" b="1" dirty="0"/>
              <a:t>什麽是基於規則的自動駕駛決策模型？</a:t>
            </a:r>
            <a:r>
              <a:rPr lang="zh-CN" altLang="en-US" sz="2400" dirty="0"/>
              <a:t>是一種通過預定義規則和邏輯對車輛行駛進行決策的模型。大多數選定判斷條件</a:t>
            </a:r>
            <a:r>
              <a:rPr lang="en-US" altLang="zh-CN" sz="2400" dirty="0"/>
              <a:t>(</a:t>
            </a:r>
            <a:r>
              <a:rPr lang="zh-CN" altLang="en-US" sz="2400" dirty="0"/>
              <a:t>多以</a:t>
            </a:r>
            <a:r>
              <a:rPr lang="en-US" altLang="zh-CN" sz="2400" dirty="0"/>
              <a:t>if-then</a:t>
            </a:r>
            <a:r>
              <a:rPr lang="zh-CN" altLang="en-US" sz="2400" dirty="0"/>
              <a:t>的形式</a:t>
            </a:r>
            <a:r>
              <a:rPr lang="en-US" altLang="zh-CN" sz="2400" dirty="0"/>
              <a:t>)</a:t>
            </a:r>
            <a:r>
              <a:rPr lang="zh-CN" altLang="en-US" sz="2400" dirty="0"/>
              <a:t>，根據當前的情形判斷是否滿足條件來選擇最終的駕駛行爲。</a:t>
            </a:r>
            <a:endParaRPr lang="en-US" altLang="zh-CN" sz="2400" dirty="0"/>
          </a:p>
          <a:p>
            <a:pPr marL="0" indent="0">
              <a:buNone/>
            </a:pPr>
            <a:endParaRPr lang="en-US" altLang="zh-CN" sz="1000"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a:extLst>
              <a:ext uri="{FF2B5EF4-FFF2-40B4-BE49-F238E27FC236}">
                <a16:creationId xmlns:a16="http://schemas.microsoft.com/office/drawing/2014/main" id="{3FB427A0-F3EA-8A06-E2A9-0BF4856E651C}"/>
              </a:ext>
            </a:extLst>
          </p:cNvPr>
          <p:cNvSpPr>
            <a:spLocks noGrp="1"/>
          </p:cNvSpPr>
          <p:nvPr>
            <p:ph idx="13"/>
          </p:nvPr>
        </p:nvSpPr>
        <p:spPr>
          <a:xfrm>
            <a:off x="406775" y="582340"/>
            <a:ext cx="11364781" cy="487456"/>
          </a:xfrm>
        </p:spPr>
        <p:txBody>
          <a:bodyPr/>
          <a:lstStyle/>
          <a:p>
            <a:r>
              <a:rPr lang="zh-TW" altLang="en-US" dirty="0"/>
              <a:t>自動駕駛決策的</a:t>
            </a:r>
            <a:r>
              <a:rPr lang="zh-CN" altLang="en-US" dirty="0"/>
              <a:t>另一類方法：規則</a:t>
            </a:r>
          </a:p>
        </p:txBody>
      </p:sp>
      <p:pic>
        <p:nvPicPr>
          <p:cNvPr id="56" name="图形 55">
            <a:extLst>
              <a:ext uri="{FF2B5EF4-FFF2-40B4-BE49-F238E27FC236}">
                <a16:creationId xmlns:a16="http://schemas.microsoft.com/office/drawing/2014/main" id="{FBD2170F-74F8-BB08-F00E-3464BA95BC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48175" y="3271837"/>
            <a:ext cx="6362700" cy="3586163"/>
          </a:xfrm>
          <a:prstGeom prst="rect">
            <a:avLst/>
          </a:prstGeom>
        </p:spPr>
      </p:pic>
      <p:sp>
        <p:nvSpPr>
          <p:cNvPr id="2" name="AutoShape 2" descr="Generated image">
            <a:extLst>
              <a:ext uri="{FF2B5EF4-FFF2-40B4-BE49-F238E27FC236}">
                <a16:creationId xmlns:a16="http://schemas.microsoft.com/office/drawing/2014/main" id="{61A5C894-BBAE-8899-3C04-0265E0B7C3D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图形 13">
            <a:extLst>
              <a:ext uri="{FF2B5EF4-FFF2-40B4-BE49-F238E27FC236}">
                <a16:creationId xmlns:a16="http://schemas.microsoft.com/office/drawing/2014/main" id="{4135FAFD-B8C9-BE2F-9F20-9C6EBFECC6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0444" y="3901764"/>
            <a:ext cx="9213749" cy="2184427"/>
          </a:xfrm>
          <a:prstGeom prst="rect">
            <a:avLst/>
          </a:prstGeom>
        </p:spPr>
      </p:pic>
      <p:pic>
        <p:nvPicPr>
          <p:cNvPr id="8" name="图片 7">
            <a:extLst>
              <a:ext uri="{FF2B5EF4-FFF2-40B4-BE49-F238E27FC236}">
                <a16:creationId xmlns:a16="http://schemas.microsoft.com/office/drawing/2014/main" id="{4303BBDE-1817-9CAC-FEB6-CDBFE39AB876}"/>
              </a:ext>
            </a:extLst>
          </p:cNvPr>
          <p:cNvPicPr>
            <a:picLocks noChangeAspect="1"/>
          </p:cNvPicPr>
          <p:nvPr/>
        </p:nvPicPr>
        <p:blipFill>
          <a:blip r:embed="rId7"/>
          <a:stretch>
            <a:fillRect/>
          </a:stretch>
        </p:blipFill>
        <p:spPr>
          <a:xfrm>
            <a:off x="7703349" y="2712039"/>
            <a:ext cx="4029637" cy="2086266"/>
          </a:xfrm>
          <a:prstGeom prst="rect">
            <a:avLst/>
          </a:prstGeom>
        </p:spPr>
      </p:pic>
      <p:sp>
        <p:nvSpPr>
          <p:cNvPr id="4" name="文本框 3">
            <a:extLst>
              <a:ext uri="{FF2B5EF4-FFF2-40B4-BE49-F238E27FC236}">
                <a16:creationId xmlns:a16="http://schemas.microsoft.com/office/drawing/2014/main" id="{9FAD1537-0FA1-2D13-EAA5-D45345167836}"/>
              </a:ext>
            </a:extLst>
          </p:cNvPr>
          <p:cNvSpPr txBox="1"/>
          <p:nvPr/>
        </p:nvSpPr>
        <p:spPr>
          <a:xfrm>
            <a:off x="420445" y="2587030"/>
            <a:ext cx="7153522" cy="968663"/>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例如，</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紅燈亮起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判断条件</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p>
          <a:p>
            <a:pPr>
              <a:lnSpc>
                <a:spcPct val="125000"/>
              </a:lnSpc>
            </a:pP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THEN</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減速并在十字路口前停下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駕駛行爲</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15623160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CF795-52E3-09DB-E759-D5CFBA186BBB}"/>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65B0D687-C5D9-7098-50F0-EF1651D218E2}"/>
              </a:ext>
            </a:extLst>
          </p:cNvPr>
          <p:cNvSpPr>
            <a:spLocks noGrp="1"/>
          </p:cNvSpPr>
          <p:nvPr>
            <p:ph idx="1"/>
          </p:nvPr>
        </p:nvSpPr>
        <p:spPr>
          <a:xfrm>
            <a:off x="406776" y="1162051"/>
            <a:ext cx="11364780" cy="5221490"/>
          </a:xfrm>
        </p:spPr>
        <p:txBody>
          <a:bodyPr/>
          <a:lstStyle/>
          <a:p>
            <a:pPr marL="0" indent="0">
              <a:lnSpc>
                <a:spcPct val="125000"/>
              </a:lnSpc>
              <a:buNone/>
            </a:pPr>
            <a:r>
              <a:rPr lang="zh-CN" altLang="en-US" sz="2400" dirty="0"/>
              <a:t>在一個時序差分的任務中存在兩種策略：</a:t>
            </a:r>
            <a:endParaRPr lang="en-US" altLang="zh-CN" sz="2400" dirty="0"/>
          </a:p>
          <a:p>
            <a:pPr>
              <a:lnSpc>
                <a:spcPct val="125000"/>
              </a:lnSpc>
            </a:pPr>
            <a:r>
              <a:rPr lang="zh-CN" altLang="en-US" sz="2400" dirty="0"/>
              <a:t>行爲策略：智能體用於收集數據</a:t>
            </a:r>
            <a:r>
              <a:rPr lang="en-US" altLang="zh-CN" sz="2400" dirty="0"/>
              <a:t>(</a:t>
            </a:r>
            <a:r>
              <a:rPr lang="zh-CN" altLang="en-US" sz="2400" dirty="0"/>
              <a:t>經驗樣本</a:t>
            </a:r>
            <a:r>
              <a:rPr lang="en-US" altLang="zh-CN" sz="2400" dirty="0"/>
              <a:t>)</a:t>
            </a:r>
            <a:r>
              <a:rPr lang="zh-CN" altLang="en-US" sz="2400" dirty="0"/>
              <a:t>的策略</a:t>
            </a:r>
            <a:endParaRPr lang="en-US" altLang="zh-CN" sz="2400" dirty="0"/>
          </a:p>
          <a:p>
            <a:pPr>
              <a:lnSpc>
                <a:spcPct val="125000"/>
              </a:lnSpc>
            </a:pPr>
            <a:r>
              <a:rPr lang="zh-CN" altLang="en-US" sz="2400" dirty="0"/>
              <a:t>目標策略：智能體要學習的最優策略，</a:t>
            </a:r>
            <a:r>
              <a:rPr lang="zh-TW" altLang="en-US" sz="2400" dirty="0"/>
              <a:t>持續被更新</a:t>
            </a:r>
            <a:endParaRPr lang="en-US" altLang="zh-TW" sz="2400" dirty="0"/>
          </a:p>
          <a:p>
            <a:pPr marL="0" indent="0">
              <a:lnSpc>
                <a:spcPct val="125000"/>
              </a:lnSpc>
              <a:buNone/>
            </a:pPr>
            <a:r>
              <a:rPr lang="en-US" altLang="zh-CN" sz="2400" b="1" dirty="0">
                <a:solidFill>
                  <a:srgbClr val="FF0000"/>
                </a:solidFill>
              </a:rPr>
              <a:t>On-policy</a:t>
            </a:r>
            <a:r>
              <a:rPr lang="en-US" altLang="zh-CN" sz="2400" dirty="0"/>
              <a:t> </a:t>
            </a:r>
            <a:r>
              <a:rPr lang="zh-CN" altLang="en-US" sz="2400" dirty="0"/>
              <a:t>的學習：學習過程中的行爲策略和目標策略是相同的</a:t>
            </a:r>
            <a:endParaRPr lang="en-US" altLang="zh-CN" sz="2400" dirty="0"/>
          </a:p>
          <a:p>
            <a:pPr marL="0" indent="0">
              <a:lnSpc>
                <a:spcPct val="125000"/>
              </a:lnSpc>
              <a:buNone/>
            </a:pPr>
            <a:endParaRPr lang="en-US" altLang="zh-CN" sz="2400" dirty="0"/>
          </a:p>
          <a:p>
            <a:pPr marL="0" indent="0">
              <a:lnSpc>
                <a:spcPct val="125000"/>
              </a:lnSpc>
              <a:buNone/>
            </a:pPr>
            <a:endParaRPr lang="en-US" altLang="zh-CN" sz="2400" dirty="0"/>
          </a:p>
          <a:p>
            <a:pPr marL="0" indent="0">
              <a:lnSpc>
                <a:spcPct val="125000"/>
              </a:lnSpc>
              <a:buNone/>
            </a:pPr>
            <a:endParaRPr lang="en-US" altLang="zh-CN" sz="2400" dirty="0"/>
          </a:p>
          <a:p>
            <a:pPr marL="0" indent="0">
              <a:lnSpc>
                <a:spcPct val="125000"/>
              </a:lnSpc>
              <a:buNone/>
            </a:pPr>
            <a:endParaRPr lang="en-US" altLang="zh-CN" sz="2400" dirty="0"/>
          </a:p>
          <a:p>
            <a:pPr marL="0" indent="0">
              <a:lnSpc>
                <a:spcPct val="125000"/>
              </a:lnSpc>
              <a:buNone/>
            </a:pPr>
            <a:endParaRPr lang="en-US" altLang="zh-CN" sz="2400" dirty="0"/>
          </a:p>
          <a:p>
            <a:pPr marL="0" indent="0">
              <a:lnSpc>
                <a:spcPct val="125000"/>
              </a:lnSpc>
              <a:buNone/>
            </a:pPr>
            <a:r>
              <a:rPr lang="zh-CN" altLang="en-US" sz="2400" dirty="0"/>
              <a:t>即：與</a:t>
            </a:r>
            <a:r>
              <a:rPr lang="zh-TW" altLang="en-US" sz="2400" dirty="0"/>
              <a:t>環境互動的</a:t>
            </a:r>
            <a:r>
              <a:rPr lang="en-US" altLang="zh-TW" sz="2400" dirty="0"/>
              <a:t>Agent </a:t>
            </a:r>
            <a:r>
              <a:rPr lang="zh-TW" altLang="en-US" sz="2400" dirty="0"/>
              <a:t>與訓練的</a:t>
            </a:r>
            <a:r>
              <a:rPr lang="en-US" altLang="zh-TW" sz="2400" dirty="0"/>
              <a:t>Agent </a:t>
            </a:r>
            <a:r>
              <a:rPr lang="zh-CN" altLang="en-US" sz="2400" dirty="0"/>
              <a:t>是</a:t>
            </a:r>
            <a:r>
              <a:rPr lang="zh-TW" altLang="en-US" sz="2400" dirty="0"/>
              <a:t>同一個</a:t>
            </a:r>
            <a:endParaRPr lang="en-US" altLang="zh-TW" sz="2400"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a:extLst>
              <a:ext uri="{FF2B5EF4-FFF2-40B4-BE49-F238E27FC236}">
                <a16:creationId xmlns:a16="http://schemas.microsoft.com/office/drawing/2014/main" id="{A4CF6D17-CC45-4909-5B24-51B70A97A91B}"/>
              </a:ext>
            </a:extLst>
          </p:cNvPr>
          <p:cNvSpPr>
            <a:spLocks noGrp="1"/>
          </p:cNvSpPr>
          <p:nvPr>
            <p:ph idx="13"/>
          </p:nvPr>
        </p:nvSpPr>
        <p:spPr>
          <a:xfrm>
            <a:off x="406775" y="582340"/>
            <a:ext cx="11364781" cy="487456"/>
          </a:xfrm>
        </p:spPr>
        <p:txBody>
          <a:bodyPr/>
          <a:lstStyle/>
          <a:p>
            <a:r>
              <a:rPr lang="zh-CN" altLang="en-US" dirty="0"/>
              <a:t>兩個重要的概念：</a:t>
            </a:r>
            <a:r>
              <a:rPr lang="en-US" altLang="zh-CN" dirty="0"/>
              <a:t>On-policy vs Off-policy</a:t>
            </a:r>
            <a:endParaRPr lang="zh-CN" altLang="en-US" dirty="0"/>
          </a:p>
        </p:txBody>
      </p:sp>
      <p:pic>
        <p:nvPicPr>
          <p:cNvPr id="9" name="图形 8">
            <a:extLst>
              <a:ext uri="{FF2B5EF4-FFF2-40B4-BE49-F238E27FC236}">
                <a16:creationId xmlns:a16="http://schemas.microsoft.com/office/drawing/2014/main" id="{50EFD9D2-D106-EF56-3FFA-FCC335E13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8815" y="3350247"/>
            <a:ext cx="3481487" cy="2590014"/>
          </a:xfrm>
          <a:prstGeom prst="rect">
            <a:avLst/>
          </a:prstGeom>
        </p:spPr>
      </p:pic>
      <p:sp>
        <p:nvSpPr>
          <p:cNvPr id="10" name="文本框 9">
            <a:extLst>
              <a:ext uri="{FF2B5EF4-FFF2-40B4-BE49-F238E27FC236}">
                <a16:creationId xmlns:a16="http://schemas.microsoft.com/office/drawing/2014/main" id="{06801764-E5B1-BBFA-717F-219AA335FD05}"/>
              </a:ext>
            </a:extLst>
          </p:cNvPr>
          <p:cNvSpPr txBox="1"/>
          <p:nvPr/>
        </p:nvSpPr>
        <p:spPr>
          <a:xfrm>
            <a:off x="5290581" y="4269670"/>
            <a:ext cx="658106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基於蒙特卡洛方法的强化學習是</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on-policy</a:t>
            </a:r>
            <a:r>
              <a:rPr lang="zh-CN" altLang="en-US" sz="2400" dirty="0">
                <a:latin typeface="黑体" panose="02010609060101010101" pitchFamily="49" charset="-122"/>
                <a:ea typeface="黑体" panose="02010609060101010101" pitchFamily="49" charset="-122"/>
                <a:cs typeface="Times New Roman" panose="02020603050405020304" pitchFamily="18" charset="0"/>
              </a:rPr>
              <a:t>的方法</a:t>
            </a:r>
          </a:p>
        </p:txBody>
      </p:sp>
    </p:spTree>
    <p:extLst>
      <p:ext uri="{BB962C8B-B14F-4D97-AF65-F5344CB8AC3E}">
        <p14:creationId xmlns:p14="http://schemas.microsoft.com/office/powerpoint/2010/main" val="9243247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A0AF0-DB76-BAB9-590C-0D68CAAC0BF2}"/>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D5C138D3-FE2C-6C00-F8B8-5BDB6BDCBF85}"/>
              </a:ext>
            </a:extLst>
          </p:cNvPr>
          <p:cNvSpPr>
            <a:spLocks noGrp="1"/>
          </p:cNvSpPr>
          <p:nvPr>
            <p:ph idx="1"/>
          </p:nvPr>
        </p:nvSpPr>
        <p:spPr>
          <a:xfrm>
            <a:off x="406776" y="1162051"/>
            <a:ext cx="11364780" cy="5221490"/>
          </a:xfrm>
        </p:spPr>
        <p:txBody>
          <a:bodyPr/>
          <a:lstStyle/>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tabLst/>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Off-policy</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的學習：學習過程中的行爲策略和目標策略是不同的</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tabLst/>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tabLst/>
              <a:defRPr/>
            </a:pPr>
            <a:endParaRPr lang="en-US" altLang="zh-CN" sz="2400" dirty="0">
              <a:solidFill>
                <a:prstClr val="black"/>
              </a:solidFill>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tabLst/>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tabLst/>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tabLst/>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tabLst/>
              <a:defRPr/>
            </a:pPr>
            <a:endParaRPr lang="en-US" altLang="zh-CN" sz="2400" dirty="0">
              <a:solidFill>
                <a:prstClr val="black"/>
              </a:solidFill>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tabLst/>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tabLst/>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600"/>
              </a:spcAft>
              <a:buClr>
                <a:srgbClr val="0A66AD"/>
              </a:buClr>
              <a:buSzTx/>
              <a:buFont typeface="Wingdings" panose="05000000000000000000" pitchFamily="2" charset="2"/>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即：與</a:t>
            </a:r>
            <a:r>
              <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環境互動的</a:t>
            </a: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Agent </a:t>
            </a:r>
            <a:r>
              <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與訓練的</a:t>
            </a:r>
            <a:r>
              <a:rPr kumimoji="0" lang="en-US" altLang="zh-TW"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Agent </a:t>
            </a:r>
            <a:r>
              <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不</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是</a:t>
            </a:r>
            <a:r>
              <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同一個</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indent="0">
              <a:buNone/>
            </a:pPr>
            <a:endParaRPr lang="en-US" altLang="zh-CN" dirty="0"/>
          </a:p>
          <a:p>
            <a:pPr marL="0" indent="0">
              <a:buNone/>
            </a:pPr>
            <a:endParaRPr lang="en-US" altLang="zh-CN" dirty="0"/>
          </a:p>
        </p:txBody>
      </p:sp>
      <p:sp>
        <p:nvSpPr>
          <p:cNvPr id="7" name="内容占位符 6">
            <a:extLst>
              <a:ext uri="{FF2B5EF4-FFF2-40B4-BE49-F238E27FC236}">
                <a16:creationId xmlns:a16="http://schemas.microsoft.com/office/drawing/2014/main" id="{367B5B10-1592-EB2E-2F9E-AA1BC0D27F5A}"/>
              </a:ext>
            </a:extLst>
          </p:cNvPr>
          <p:cNvSpPr>
            <a:spLocks noGrp="1"/>
          </p:cNvSpPr>
          <p:nvPr>
            <p:ph idx="13"/>
          </p:nvPr>
        </p:nvSpPr>
        <p:spPr>
          <a:xfrm>
            <a:off x="406775" y="582340"/>
            <a:ext cx="11364781" cy="487456"/>
          </a:xfrm>
        </p:spPr>
        <p:txBody>
          <a:bodyPr/>
          <a:lstStyle/>
          <a:p>
            <a:r>
              <a:rPr lang="zh-CN" altLang="en-US" dirty="0"/>
              <a:t>兩個重要的概念：</a:t>
            </a:r>
            <a:r>
              <a:rPr lang="en-US" altLang="zh-CN" dirty="0"/>
              <a:t>On-policy vs Off-policy</a:t>
            </a:r>
            <a:endParaRPr lang="zh-CN" altLang="en-US" dirty="0"/>
          </a:p>
        </p:txBody>
      </p:sp>
      <p:pic>
        <p:nvPicPr>
          <p:cNvPr id="8" name="图形 7">
            <a:extLst>
              <a:ext uri="{FF2B5EF4-FFF2-40B4-BE49-F238E27FC236}">
                <a16:creationId xmlns:a16="http://schemas.microsoft.com/office/drawing/2014/main" id="{CAC48AFE-4267-896E-1F5C-2F9CDB3D1F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01508" y="1736606"/>
            <a:ext cx="5029750" cy="4072380"/>
          </a:xfrm>
          <a:prstGeom prst="rect">
            <a:avLst/>
          </a:prstGeom>
        </p:spPr>
      </p:pic>
    </p:spTree>
    <p:extLst>
      <p:ext uri="{BB962C8B-B14F-4D97-AF65-F5344CB8AC3E}">
        <p14:creationId xmlns:p14="http://schemas.microsoft.com/office/powerpoint/2010/main" val="477684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78CB6-E3B3-DAC5-ED16-4FE345C3F423}"/>
            </a:ext>
          </a:extLst>
        </p:cNvPr>
        <p:cNvGrpSpPr/>
        <p:nvPr/>
      </p:nvGrpSpPr>
      <p:grpSpPr>
        <a:xfrm>
          <a:off x="0" y="0"/>
          <a:ext cx="0" cy="0"/>
          <a:chOff x="0" y="0"/>
          <a:chExt cx="0" cy="0"/>
        </a:xfrm>
      </p:grpSpPr>
      <p:sp>
        <p:nvSpPr>
          <p:cNvPr id="7" name="内容占位符 6">
            <a:extLst>
              <a:ext uri="{FF2B5EF4-FFF2-40B4-BE49-F238E27FC236}">
                <a16:creationId xmlns:a16="http://schemas.microsoft.com/office/drawing/2014/main" id="{E8333A33-6DB0-CA6E-6BE5-E8CCBE368151}"/>
              </a:ext>
            </a:extLst>
          </p:cNvPr>
          <p:cNvSpPr>
            <a:spLocks noGrp="1"/>
          </p:cNvSpPr>
          <p:nvPr>
            <p:ph idx="13"/>
          </p:nvPr>
        </p:nvSpPr>
        <p:spPr>
          <a:xfrm>
            <a:off x="406775" y="582340"/>
            <a:ext cx="11364781" cy="487456"/>
          </a:xfrm>
        </p:spPr>
        <p:txBody>
          <a:bodyPr/>
          <a:lstStyle/>
          <a:p>
            <a:r>
              <a:rPr lang="zh-CN" altLang="en-US" dirty="0"/>
              <a:t>兩個重要的概念：</a:t>
            </a:r>
            <a:r>
              <a:rPr lang="en-US" altLang="zh-CN" dirty="0"/>
              <a:t>On-policy vs Off-policy</a:t>
            </a:r>
            <a:endParaRPr lang="zh-CN" altLang="en-US" dirty="0"/>
          </a:p>
        </p:txBody>
      </p:sp>
      <p:sp>
        <p:nvSpPr>
          <p:cNvPr id="3" name="内容占位符 2">
            <a:extLst>
              <a:ext uri="{FF2B5EF4-FFF2-40B4-BE49-F238E27FC236}">
                <a16:creationId xmlns:a16="http://schemas.microsoft.com/office/drawing/2014/main" id="{27D21953-09FE-B009-2C25-82C990C3BA6E}"/>
              </a:ext>
            </a:extLst>
          </p:cNvPr>
          <p:cNvSpPr>
            <a:spLocks noGrp="1"/>
          </p:cNvSpPr>
          <p:nvPr>
            <p:ph idx="1"/>
          </p:nvPr>
        </p:nvSpPr>
        <p:spPr/>
        <p:txBody>
          <a:bodyPr/>
          <a:lstStyle/>
          <a:p>
            <a:pPr marL="0" lvl="0" indent="0">
              <a:buNone/>
              <a:defRPr/>
            </a:pPr>
            <a:r>
              <a:rPr lang="zh-TW" altLang="en-US" sz="2400" dirty="0">
                <a:solidFill>
                  <a:prstClr val="black"/>
                </a:solidFill>
              </a:rPr>
              <a:t>用擬人的例子來說，</a:t>
            </a:r>
            <a:r>
              <a:rPr lang="en-US" altLang="zh-TW" sz="2400" dirty="0">
                <a:solidFill>
                  <a:prstClr val="black"/>
                </a:solidFill>
              </a:rPr>
              <a:t>On-policy </a:t>
            </a:r>
            <a:r>
              <a:rPr lang="zh-TW" altLang="en-US" sz="2400" dirty="0">
                <a:solidFill>
                  <a:prstClr val="black"/>
                </a:solidFill>
              </a:rPr>
              <a:t>就像是一個人邊</a:t>
            </a:r>
            <a:r>
              <a:rPr lang="zh-CN" altLang="en-US" sz="2400" dirty="0">
                <a:solidFill>
                  <a:prstClr val="black"/>
                </a:solidFill>
              </a:rPr>
              <a:t>玩</a:t>
            </a:r>
            <a:r>
              <a:rPr lang="zh-TW" altLang="en-US" sz="2400" dirty="0">
                <a:solidFill>
                  <a:prstClr val="black"/>
                </a:solidFill>
              </a:rPr>
              <a:t>邊學，</a:t>
            </a:r>
            <a:r>
              <a:rPr lang="en-US" altLang="zh-TW" sz="2400" dirty="0">
                <a:solidFill>
                  <a:prstClr val="black"/>
                </a:solidFill>
              </a:rPr>
              <a:t>Off-policy</a:t>
            </a:r>
            <a:r>
              <a:rPr lang="zh-CN" altLang="en-US" sz="2400" dirty="0">
                <a:solidFill>
                  <a:prstClr val="black"/>
                </a:solidFill>
              </a:rPr>
              <a:t>相當於</a:t>
            </a:r>
            <a:r>
              <a:rPr lang="zh-TW" altLang="en-US" sz="2400" dirty="0">
                <a:solidFill>
                  <a:prstClr val="black"/>
                </a:solidFill>
              </a:rPr>
              <a:t>一個人在旁邊看別人玩，自己默默地學習</a:t>
            </a:r>
            <a:r>
              <a:rPr lang="zh-CN" altLang="en-US" sz="2400" dirty="0">
                <a:solidFill>
                  <a:prstClr val="black"/>
                </a:solidFill>
              </a:rPr>
              <a:t>。</a:t>
            </a:r>
            <a:endParaRPr lang="en-US" altLang="zh-CN" sz="2400" dirty="0">
              <a:solidFill>
                <a:prstClr val="black"/>
              </a:solidFill>
            </a:endParaRPr>
          </a:p>
          <a:p>
            <a:pPr marL="0" lvl="0" indent="0">
              <a:buNone/>
              <a:defRPr/>
            </a:pPr>
            <a:r>
              <a:rPr lang="zh-CN" altLang="en-US" sz="2400" dirty="0">
                <a:solidFill>
                  <a:prstClr val="black"/>
                </a:solidFill>
              </a:rPr>
              <a:t>可以通過看別人玩來幫助自己學習，是</a:t>
            </a:r>
            <a:r>
              <a:rPr lang="en-US" altLang="zh-CN" sz="2400" dirty="0">
                <a:solidFill>
                  <a:prstClr val="black"/>
                </a:solidFill>
              </a:rPr>
              <a:t>Off-policy</a:t>
            </a:r>
            <a:r>
              <a:rPr lang="zh-CN" altLang="en-US" sz="2400" dirty="0">
                <a:solidFill>
                  <a:prstClr val="black"/>
                </a:solidFill>
              </a:rPr>
              <a:t>的一個優點！</a:t>
            </a:r>
            <a:endParaRPr lang="en-US" altLang="zh-CN" sz="2400" dirty="0">
              <a:solidFill>
                <a:prstClr val="black"/>
              </a:solidFill>
            </a:endParaRPr>
          </a:p>
        </p:txBody>
      </p:sp>
      <p:pic>
        <p:nvPicPr>
          <p:cNvPr id="5" name="图形 4">
            <a:extLst>
              <a:ext uri="{FF2B5EF4-FFF2-40B4-BE49-F238E27FC236}">
                <a16:creationId xmlns:a16="http://schemas.microsoft.com/office/drawing/2014/main" id="{B6D2E2EA-64BE-D06E-A8AD-EFCF85573B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9000" y="2540185"/>
            <a:ext cx="4481022" cy="3332713"/>
          </a:xfrm>
          <a:prstGeom prst="rect">
            <a:avLst/>
          </a:prstGeom>
        </p:spPr>
      </p:pic>
      <p:sp>
        <p:nvSpPr>
          <p:cNvPr id="9" name="文本框 8">
            <a:extLst>
              <a:ext uri="{FF2B5EF4-FFF2-40B4-BE49-F238E27FC236}">
                <a16:creationId xmlns:a16="http://schemas.microsoft.com/office/drawing/2014/main" id="{67B82DE7-EF83-CA63-4483-5B2C9CB61CD0}"/>
              </a:ext>
            </a:extLst>
          </p:cNvPr>
          <p:cNvSpPr txBox="1"/>
          <p:nvPr/>
        </p:nvSpPr>
        <p:spPr>
          <a:xfrm>
            <a:off x="1615124" y="5872898"/>
            <a:ext cx="3186259" cy="461665"/>
          </a:xfrm>
          <a:prstGeom prst="rect">
            <a:avLst/>
          </a:prstGeom>
          <a:noFill/>
        </p:spPr>
        <p:txBody>
          <a:bodyPr wrap="square" rtlCol="0">
            <a:spAutoFit/>
          </a:bodyPr>
          <a:lstStyle/>
          <a:p>
            <a:r>
              <a:rPr lang="en-US" altLang="zh-CN" sz="2400" dirty="0">
                <a:solidFill>
                  <a:srgbClr val="0070C0"/>
                </a:solidFill>
                <a:latin typeface="Times New Roman" panose="02020603050405020304" pitchFamily="18" charset="0"/>
                <a:cs typeface="Times New Roman" panose="02020603050405020304" pitchFamily="18" charset="0"/>
              </a:rPr>
              <a:t>On-policy Learning</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7643A7C1-4A94-A8E0-11C7-4E5E9D8EF251}"/>
              </a:ext>
            </a:extLst>
          </p:cNvPr>
          <p:cNvSpPr txBox="1"/>
          <p:nvPr/>
        </p:nvSpPr>
        <p:spPr>
          <a:xfrm>
            <a:off x="7616862" y="5872899"/>
            <a:ext cx="3186259" cy="461665"/>
          </a:xfrm>
          <a:prstGeom prst="rect">
            <a:avLst/>
          </a:prstGeom>
          <a:noFill/>
        </p:spPr>
        <p:txBody>
          <a:bodyPr wrap="square" rtlCol="0">
            <a:spAutoFit/>
          </a:bodyPr>
          <a:lstStyle/>
          <a:p>
            <a:r>
              <a:rPr lang="en-US" altLang="zh-CN" sz="2400" dirty="0">
                <a:solidFill>
                  <a:srgbClr val="0070C0"/>
                </a:solidFill>
                <a:latin typeface="Times New Roman" panose="02020603050405020304" pitchFamily="18" charset="0"/>
                <a:cs typeface="Times New Roman" panose="02020603050405020304" pitchFamily="18" charset="0"/>
              </a:rPr>
              <a:t>Off-policy Learning</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pic>
        <p:nvPicPr>
          <p:cNvPr id="12" name="图形 11">
            <a:extLst>
              <a:ext uri="{FF2B5EF4-FFF2-40B4-BE49-F238E27FC236}">
                <a16:creationId xmlns:a16="http://schemas.microsoft.com/office/drawing/2014/main" id="{2368924E-4AE6-C70C-7BBF-FF0F321FB2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1978" y="2540185"/>
            <a:ext cx="4110088" cy="3157978"/>
          </a:xfrm>
          <a:prstGeom prst="rect">
            <a:avLst/>
          </a:prstGeom>
        </p:spPr>
      </p:pic>
    </p:spTree>
    <p:extLst>
      <p:ext uri="{BB962C8B-B14F-4D97-AF65-F5344CB8AC3E}">
        <p14:creationId xmlns:p14="http://schemas.microsoft.com/office/powerpoint/2010/main" val="887938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3AA6F-3370-A17E-884F-A81EB848926D}"/>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03046CB8-65CA-E968-02A0-E93E654F78E0}"/>
              </a:ext>
            </a:extLst>
          </p:cNvPr>
          <p:cNvSpPr>
            <a:spLocks noGrp="1"/>
          </p:cNvSpPr>
          <p:nvPr>
            <p:ph idx="1"/>
          </p:nvPr>
        </p:nvSpPr>
        <p:spPr>
          <a:xfrm>
            <a:off x="665165" y="849970"/>
            <a:ext cx="11364780" cy="5158059"/>
          </a:xfrm>
        </p:spPr>
        <p:txBody>
          <a:bodyPr/>
          <a:lstStyle/>
          <a:p>
            <a:pPr marL="0" indent="0">
              <a:lnSpc>
                <a:spcPct val="150000"/>
              </a:lnSpc>
              <a:buNone/>
            </a:pPr>
            <a:r>
              <a:rPr lang="en-US" altLang="zh-CN" dirty="0"/>
              <a:t>2. </a:t>
            </a:r>
            <a:r>
              <a:rPr lang="zh-CN" altLang="en-US" dirty="0"/>
              <a:t>基於深度强化学习的自動駕駛決策模型</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2.1.</a:t>
            </a:r>
            <a:r>
              <a:rPr lang="zh-CN" altLang="en-US" sz="2400" dirty="0">
                <a:latin typeface="黑体" panose="02010609060101010101" pitchFamily="49" charset="-122"/>
                <a:ea typeface="黑体" panose="02010609060101010101" pitchFamily="49" charset="-122"/>
              </a:rPr>
              <a:t> 无模型强化学习</a:t>
            </a:r>
            <a:r>
              <a:rPr lang="en-US" altLang="zh-CN" sz="2400" dirty="0">
                <a:latin typeface="黑体" panose="02010609060101010101" pitchFamily="49" charset="-122"/>
                <a:ea typeface="黑体" panose="02010609060101010101" pitchFamily="49" charset="-122"/>
              </a:rPr>
              <a:t> </a:t>
            </a:r>
          </a:p>
          <a:p>
            <a:pPr lvl="4">
              <a:lnSpc>
                <a:spcPct val="150000"/>
              </a:lnSpc>
            </a:pPr>
            <a:r>
              <a:rPr lang="en-US" altLang="zh-CN" sz="2400" dirty="0">
                <a:latin typeface="黑体" panose="02010609060101010101" pitchFamily="49" charset="-122"/>
                <a:ea typeface="黑体" panose="02010609060101010101" pitchFamily="49" charset="-122"/>
              </a:rPr>
              <a:t> 2.2. </a:t>
            </a:r>
            <a:r>
              <a:rPr lang="zh-CN" altLang="en-US" sz="2400" dirty="0">
                <a:latin typeface="黑体" panose="02010609060101010101" pitchFamily="49" charset="-122"/>
                <a:ea typeface="黑体" panose="02010609060101010101" pitchFamily="49" charset="-122"/>
              </a:rPr>
              <a:t>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2.3.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p>
          <a:p>
            <a:pPr lvl="5">
              <a:lnSpc>
                <a:spcPct val="150000"/>
              </a:lnSpc>
              <a:buClr>
                <a:srgbClr val="0070C0"/>
              </a:buClr>
              <a:buFont typeface="Wingdings" panose="05000000000000000000" pitchFamily="2" charset="2"/>
              <a:buChar char="n"/>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算法介紹</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lvl="5">
              <a:lnSpc>
                <a:spcPct val="150000"/>
              </a:lnSpc>
              <a:buClr>
                <a:srgbClr val="0070C0"/>
              </a:buClr>
              <a:buFont typeface="Wingdings" panose="05000000000000000000" pitchFamily="2" charset="2"/>
              <a:buChar char="n"/>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实例</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lvl="4">
              <a:lnSpc>
                <a:spcPct val="150000"/>
              </a:lnSpc>
            </a:pPr>
            <a:r>
              <a:rPr lang="en-US" altLang="zh-CN" sz="2400" dirty="0">
                <a:latin typeface="黑体" panose="02010609060101010101" pitchFamily="49" charset="-122"/>
                <a:ea typeface="黑体" panose="02010609060101010101" pitchFamily="49" charset="-122"/>
              </a:rPr>
              <a:t> 2.4. </a:t>
            </a:r>
            <a:r>
              <a:rPr lang="zh-CN" altLang="en-US" sz="2400" dirty="0">
                <a:latin typeface="黑体" panose="02010609060101010101" pitchFamily="49" charset="-122"/>
                <a:ea typeface="黑体" panose="02010609060101010101" pitchFamily="49" charset="-122"/>
              </a:rPr>
              <a:t>值函数近似</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2.5. </a:t>
            </a:r>
            <a:r>
              <a:rPr lang="zh-CN" altLang="en-US" sz="2400" dirty="0">
                <a:latin typeface="黑体" panose="02010609060101010101" pitchFamily="49" charset="-122"/>
                <a:ea typeface="黑体" panose="02010609060101010101" pitchFamily="49" charset="-122"/>
              </a:rPr>
              <a:t>深度强化学习</a:t>
            </a:r>
            <a:endParaRPr lang="zh-CN" altLang="en-US" dirty="0"/>
          </a:p>
        </p:txBody>
      </p:sp>
      <p:sp>
        <p:nvSpPr>
          <p:cNvPr id="3" name="灯片编号占位符 2">
            <a:extLst>
              <a:ext uri="{FF2B5EF4-FFF2-40B4-BE49-F238E27FC236}">
                <a16:creationId xmlns:a16="http://schemas.microsoft.com/office/drawing/2014/main" id="{DDC82FAB-F4B2-F7CC-493C-95DD13F78972}"/>
              </a:ext>
            </a:extLst>
          </p:cNvPr>
          <p:cNvSpPr>
            <a:spLocks noGrp="1"/>
          </p:cNvSpPr>
          <p:nvPr>
            <p:ph type="sldNum" sz="quarter" idx="12"/>
          </p:nvPr>
        </p:nvSpPr>
        <p:spPr/>
        <p:txBody>
          <a:bodyPr/>
          <a:lstStyle/>
          <a:p>
            <a:fld id="{2D0209AD-E28C-4726-BE4E-D4239F457C7A}" type="slidenum">
              <a:rPr lang="zh-TW" altLang="en-US" smtClean="0"/>
              <a:t>43</a:t>
            </a:fld>
            <a:endParaRPr lang="zh-TW" altLang="en-US"/>
          </a:p>
        </p:txBody>
      </p:sp>
      <p:sp>
        <p:nvSpPr>
          <p:cNvPr id="5" name="矩形: 圆角 4">
            <a:extLst>
              <a:ext uri="{FF2B5EF4-FFF2-40B4-BE49-F238E27FC236}">
                <a16:creationId xmlns:a16="http://schemas.microsoft.com/office/drawing/2014/main" id="{D6C574D9-6412-C818-8CE9-738CA1D8647E}"/>
              </a:ext>
            </a:extLst>
          </p:cNvPr>
          <p:cNvSpPr/>
          <p:nvPr/>
        </p:nvSpPr>
        <p:spPr>
          <a:xfrm>
            <a:off x="2266950" y="2971800"/>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381470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54807-1B9F-17AC-ECD5-E6FD26E3635D}"/>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174E009F-2917-4088-E1A4-BDDDA90018A5}"/>
              </a:ext>
            </a:extLst>
          </p:cNvPr>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a:extLst>
              <a:ext uri="{FF2B5EF4-FFF2-40B4-BE49-F238E27FC236}">
                <a16:creationId xmlns:a16="http://schemas.microsoft.com/office/drawing/2014/main" id="{D3FFC794-B269-E482-2F07-E86EF0D248F4}"/>
              </a:ext>
            </a:extLst>
          </p:cNvPr>
          <p:cNvSpPr>
            <a:spLocks noGrp="1"/>
          </p:cNvSpPr>
          <p:nvPr>
            <p:ph idx="13"/>
          </p:nvPr>
        </p:nvSpPr>
        <p:spPr>
          <a:xfrm>
            <a:off x="406775" y="582340"/>
            <a:ext cx="11364781" cy="487456"/>
          </a:xfrm>
        </p:spPr>
        <p:txBody>
          <a:bodyPr/>
          <a:lstStyle/>
          <a:p>
            <a:r>
              <a:rPr lang="zh-CN" altLang="en-US" dirty="0"/>
              <a:t>時序差分學習</a:t>
            </a:r>
            <a:r>
              <a:rPr lang="en-US" altLang="zh-CN" dirty="0"/>
              <a:t>: Q-Learning</a:t>
            </a:r>
            <a:r>
              <a:rPr lang="zh-CN" altLang="en-US" dirty="0"/>
              <a:t>算法介紹</a:t>
            </a:r>
          </a:p>
        </p:txBody>
      </p:sp>
      <p:sp>
        <p:nvSpPr>
          <p:cNvPr id="5" name="文本框 4">
            <a:extLst>
              <a:ext uri="{FF2B5EF4-FFF2-40B4-BE49-F238E27FC236}">
                <a16:creationId xmlns:a16="http://schemas.microsoft.com/office/drawing/2014/main" id="{A46C9FA9-F77C-33BD-9680-254F41C40A10}"/>
              </a:ext>
            </a:extLst>
          </p:cNvPr>
          <p:cNvSpPr txBox="1"/>
          <p:nvPr/>
        </p:nvSpPr>
        <p:spPr>
          <a:xfrm>
            <a:off x="420444" y="1172103"/>
            <a:ext cx="11557291" cy="3260508"/>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前面介紹了我們可以用時序差分方法來估計價值函數，那我們是否可以同樣通過時序差分方法估計動作價值函數</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？并從</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值函數中推導出最優策略</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5000"/>
              </a:lnSpc>
              <a:buClr>
                <a:srgbClr val="0A66AD"/>
              </a:buClr>
              <a:buFont typeface="Wingdings" panose="05000000000000000000" pitchFamily="2" charset="2"/>
              <a:buChar char="n"/>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就属于这类算法，它通过求解</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贝尔曼最优公式</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直接搜索最优策略</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25000"/>
              </a:lnSpc>
            </a:pPr>
            <a:endParaRPr lang="en-US" altLang="zh-CN" sz="2400" dirty="0">
              <a:latin typeface="黑体" panose="02010609060101010101" pitchFamily="49" charset="-122"/>
              <a:ea typeface="黑体" panose="02010609060101010101" pitchFamily="49" charset="-122"/>
            </a:endParaRPr>
          </a:p>
          <a:p>
            <a:pPr>
              <a:lnSpc>
                <a:spcPct val="125000"/>
              </a:lnSpc>
            </a:pP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推理階段，利用贪心策略                          就可以得到最优策略</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時序差分形式的算法更新規則如下：</a:t>
            </a:r>
            <a:endParaRPr lang="en-US" altLang="zh-CN" sz="2400" dirty="0">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5106B5CC-EC05-9DF7-50F0-8F6A9646F5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8874" y="2700602"/>
            <a:ext cx="7174251" cy="830706"/>
          </a:xfrm>
          <a:prstGeom prst="rect">
            <a:avLst/>
          </a:prstGeom>
        </p:spPr>
      </p:pic>
      <p:pic>
        <p:nvPicPr>
          <p:cNvPr id="10" name="图片 9" descr="形状&#10;&#10;AI 生成的内容可能不正确。">
            <a:extLst>
              <a:ext uri="{FF2B5EF4-FFF2-40B4-BE49-F238E27FC236}">
                <a16:creationId xmlns:a16="http://schemas.microsoft.com/office/drawing/2014/main" id="{3187D5FE-34C1-DB83-22B8-9A88FEC0A4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1380" y="3528862"/>
            <a:ext cx="3879273" cy="569638"/>
          </a:xfrm>
          <a:prstGeom prst="rect">
            <a:avLst/>
          </a:prstGeom>
        </p:spPr>
      </p:pic>
      <p:pic>
        <p:nvPicPr>
          <p:cNvPr id="12" name="图片 11">
            <a:extLst>
              <a:ext uri="{FF2B5EF4-FFF2-40B4-BE49-F238E27FC236}">
                <a16:creationId xmlns:a16="http://schemas.microsoft.com/office/drawing/2014/main" id="{69C0994F-DCDF-8815-B559-D256AFC922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650" y="4643165"/>
            <a:ext cx="11157527" cy="1049003"/>
          </a:xfrm>
          <a:prstGeom prst="rect">
            <a:avLst/>
          </a:prstGeom>
        </p:spPr>
      </p:pic>
      <p:sp>
        <p:nvSpPr>
          <p:cNvPr id="13" name="左大括号 12">
            <a:extLst>
              <a:ext uri="{FF2B5EF4-FFF2-40B4-BE49-F238E27FC236}">
                <a16:creationId xmlns:a16="http://schemas.microsoft.com/office/drawing/2014/main" id="{4A9F1D4E-3164-C810-1C0C-1CCE98F554AB}"/>
              </a:ext>
            </a:extLst>
          </p:cNvPr>
          <p:cNvSpPr/>
          <p:nvPr/>
        </p:nvSpPr>
        <p:spPr>
          <a:xfrm rot="5400000">
            <a:off x="8563660" y="1804612"/>
            <a:ext cx="247741" cy="5813843"/>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14" name="文本框 13">
            <a:extLst>
              <a:ext uri="{FF2B5EF4-FFF2-40B4-BE49-F238E27FC236}">
                <a16:creationId xmlns:a16="http://schemas.microsoft.com/office/drawing/2014/main" id="{6E0C5ED0-2310-1083-023A-61E54EB85B1A}"/>
              </a:ext>
            </a:extLst>
          </p:cNvPr>
          <p:cNvSpPr txBox="1"/>
          <p:nvPr/>
        </p:nvSpPr>
        <p:spPr>
          <a:xfrm>
            <a:off x="7867591" y="4298517"/>
            <a:ext cx="2243335" cy="369332"/>
          </a:xfrm>
          <a:prstGeom prst="rect">
            <a:avLst/>
          </a:prstGeom>
          <a:noFill/>
        </p:spPr>
        <p:txBody>
          <a:bodyPr wrap="square" rtlCol="0">
            <a:spAutoFit/>
          </a:bodyPr>
          <a:lstStyle/>
          <a:p>
            <a:r>
              <a:rPr lang="en-US" altLang="zh-CN" dirty="0">
                <a:solidFill>
                  <a:srgbClr val="FF0000"/>
                </a:solidFill>
              </a:rPr>
              <a:t>TD-</a:t>
            </a:r>
            <a:r>
              <a:rPr lang="zh-CN" altLang="en-US" dirty="0">
                <a:solidFill>
                  <a:srgbClr val="FF0000"/>
                </a:solidFill>
              </a:rPr>
              <a:t>誤差</a:t>
            </a:r>
            <a:r>
              <a:rPr lang="en-US" altLang="zh-CN" dirty="0">
                <a:solidFill>
                  <a:srgbClr val="FF0000"/>
                </a:solidFill>
              </a:rPr>
              <a:t>(TD-Error)</a:t>
            </a:r>
            <a:endParaRPr lang="zh-CN" altLang="en-US" dirty="0">
              <a:solidFill>
                <a:srgbClr val="FF0000"/>
              </a:solidFill>
            </a:endParaRPr>
          </a:p>
        </p:txBody>
      </p:sp>
      <p:sp>
        <p:nvSpPr>
          <p:cNvPr id="16" name="左大括号 15">
            <a:extLst>
              <a:ext uri="{FF2B5EF4-FFF2-40B4-BE49-F238E27FC236}">
                <a16:creationId xmlns:a16="http://schemas.microsoft.com/office/drawing/2014/main" id="{6A22C242-D9BD-5EFD-127B-65E6A0FA606E}"/>
              </a:ext>
            </a:extLst>
          </p:cNvPr>
          <p:cNvSpPr/>
          <p:nvPr/>
        </p:nvSpPr>
        <p:spPr>
          <a:xfrm rot="16200000">
            <a:off x="9559255" y="3784223"/>
            <a:ext cx="247741" cy="3822652"/>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17" name="文本框 16">
            <a:extLst>
              <a:ext uri="{FF2B5EF4-FFF2-40B4-BE49-F238E27FC236}">
                <a16:creationId xmlns:a16="http://schemas.microsoft.com/office/drawing/2014/main" id="{B8DF0D5A-2670-FAA4-649B-08BE9611E44E}"/>
              </a:ext>
            </a:extLst>
          </p:cNvPr>
          <p:cNvSpPr txBox="1"/>
          <p:nvPr/>
        </p:nvSpPr>
        <p:spPr>
          <a:xfrm>
            <a:off x="8789685" y="5741673"/>
            <a:ext cx="2195532" cy="369332"/>
          </a:xfrm>
          <a:prstGeom prst="rect">
            <a:avLst/>
          </a:prstGeom>
          <a:noFill/>
        </p:spPr>
        <p:txBody>
          <a:bodyPr wrap="square" rtlCol="0">
            <a:spAutoFit/>
          </a:bodyPr>
          <a:lstStyle/>
          <a:p>
            <a:r>
              <a:rPr lang="en-US" altLang="zh-CN" dirty="0">
                <a:solidFill>
                  <a:srgbClr val="FF0000"/>
                </a:solidFill>
              </a:rPr>
              <a:t>TD-</a:t>
            </a:r>
            <a:r>
              <a:rPr lang="zh-CN" altLang="en-US" dirty="0">
                <a:solidFill>
                  <a:srgbClr val="FF0000"/>
                </a:solidFill>
              </a:rPr>
              <a:t>目标 </a:t>
            </a:r>
            <a:r>
              <a:rPr lang="en-US" altLang="zh-CN" dirty="0">
                <a:solidFill>
                  <a:srgbClr val="FF0000"/>
                </a:solidFill>
              </a:rPr>
              <a:t>(TD-target)</a:t>
            </a:r>
            <a:endParaRPr lang="zh-CN" altLang="en-US" dirty="0">
              <a:solidFill>
                <a:srgbClr val="FF0000"/>
              </a:solidFill>
            </a:endParaRPr>
          </a:p>
        </p:txBody>
      </p:sp>
      <p:sp>
        <p:nvSpPr>
          <p:cNvPr id="20" name="文本框 19">
            <a:extLst>
              <a:ext uri="{FF2B5EF4-FFF2-40B4-BE49-F238E27FC236}">
                <a16:creationId xmlns:a16="http://schemas.microsoft.com/office/drawing/2014/main" id="{954EAA96-2306-593E-0243-7D042A1B7787}"/>
              </a:ext>
            </a:extLst>
          </p:cNvPr>
          <p:cNvSpPr txBox="1"/>
          <p:nvPr/>
        </p:nvSpPr>
        <p:spPr>
          <a:xfrm>
            <a:off x="2832490" y="5493381"/>
            <a:ext cx="1139652" cy="369332"/>
          </a:xfrm>
          <a:prstGeom prst="rect">
            <a:avLst/>
          </a:prstGeom>
          <a:noFill/>
        </p:spPr>
        <p:txBody>
          <a:bodyPr wrap="square" rtlCol="0">
            <a:spAutoFit/>
          </a:bodyPr>
          <a:lstStyle/>
          <a:p>
            <a:r>
              <a:rPr lang="zh-CN" altLang="en-US" dirty="0">
                <a:solidFill>
                  <a:srgbClr val="FF0000"/>
                </a:solidFill>
              </a:rPr>
              <a:t>当前估计</a:t>
            </a:r>
          </a:p>
        </p:txBody>
      </p:sp>
      <p:sp>
        <p:nvSpPr>
          <p:cNvPr id="21" name="左大括号 20">
            <a:extLst>
              <a:ext uri="{FF2B5EF4-FFF2-40B4-BE49-F238E27FC236}">
                <a16:creationId xmlns:a16="http://schemas.microsoft.com/office/drawing/2014/main" id="{0E70F460-5100-4E21-0C8A-75284AFA4E46}"/>
              </a:ext>
            </a:extLst>
          </p:cNvPr>
          <p:cNvSpPr/>
          <p:nvPr/>
        </p:nvSpPr>
        <p:spPr>
          <a:xfrm rot="16200000">
            <a:off x="3290050" y="4826201"/>
            <a:ext cx="164849" cy="1234376"/>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22" name="左大括号 21">
            <a:extLst>
              <a:ext uri="{FF2B5EF4-FFF2-40B4-BE49-F238E27FC236}">
                <a16:creationId xmlns:a16="http://schemas.microsoft.com/office/drawing/2014/main" id="{FDEDB8AC-FC82-C5E5-6B48-71B1816B29A9}"/>
              </a:ext>
            </a:extLst>
          </p:cNvPr>
          <p:cNvSpPr/>
          <p:nvPr/>
        </p:nvSpPr>
        <p:spPr>
          <a:xfrm rot="16200000">
            <a:off x="1385103" y="4691181"/>
            <a:ext cx="215899" cy="1504415"/>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23" name="文本框 22">
            <a:extLst>
              <a:ext uri="{FF2B5EF4-FFF2-40B4-BE49-F238E27FC236}">
                <a16:creationId xmlns:a16="http://schemas.microsoft.com/office/drawing/2014/main" id="{6972A0E0-7DF6-C3D8-AD3B-8C99E9ED09DD}"/>
              </a:ext>
            </a:extLst>
          </p:cNvPr>
          <p:cNvSpPr txBox="1"/>
          <p:nvPr/>
        </p:nvSpPr>
        <p:spPr>
          <a:xfrm>
            <a:off x="1083392" y="5500475"/>
            <a:ext cx="885555" cy="369332"/>
          </a:xfrm>
          <a:prstGeom prst="rect">
            <a:avLst/>
          </a:prstGeom>
          <a:noFill/>
        </p:spPr>
        <p:txBody>
          <a:bodyPr wrap="square" rtlCol="0">
            <a:spAutoFit/>
          </a:bodyPr>
          <a:lstStyle/>
          <a:p>
            <a:r>
              <a:rPr lang="zh-CN" altLang="en-US" dirty="0">
                <a:solidFill>
                  <a:srgbClr val="FF0000"/>
                </a:solidFill>
              </a:rPr>
              <a:t>新估计</a:t>
            </a:r>
          </a:p>
        </p:txBody>
      </p:sp>
    </p:spTree>
    <p:extLst>
      <p:ext uri="{BB962C8B-B14F-4D97-AF65-F5344CB8AC3E}">
        <p14:creationId xmlns:p14="http://schemas.microsoft.com/office/powerpoint/2010/main" val="16043736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914BD-6D54-F422-2BC0-7DFA93BD3948}"/>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7CAEAF93-90AC-1A60-102F-380AC5186A10}"/>
              </a:ext>
            </a:extLst>
          </p:cNvPr>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a:extLst>
              <a:ext uri="{FF2B5EF4-FFF2-40B4-BE49-F238E27FC236}">
                <a16:creationId xmlns:a16="http://schemas.microsoft.com/office/drawing/2014/main" id="{88329F9D-C54C-98B0-9361-138AA934E542}"/>
              </a:ext>
            </a:extLst>
          </p:cNvPr>
          <p:cNvSpPr>
            <a:spLocks noGrp="1"/>
          </p:cNvSpPr>
          <p:nvPr>
            <p:ph idx="13"/>
          </p:nvPr>
        </p:nvSpPr>
        <p:spPr>
          <a:xfrm>
            <a:off x="406775" y="582340"/>
            <a:ext cx="11364781" cy="487456"/>
          </a:xfrm>
        </p:spPr>
        <p:txBody>
          <a:bodyPr/>
          <a:lstStyle/>
          <a:p>
            <a:r>
              <a:rPr lang="zh-CN" altLang="en-US" dirty="0"/>
              <a:t>時序差分學習</a:t>
            </a:r>
            <a:r>
              <a:rPr lang="en-US" altLang="zh-CN" dirty="0"/>
              <a:t>: Q-Learning</a:t>
            </a:r>
            <a:r>
              <a:rPr lang="zh-CN" altLang="en-US" dirty="0"/>
              <a:t>算法介紹</a:t>
            </a:r>
          </a:p>
        </p:txBody>
      </p:sp>
      <p:sp>
        <p:nvSpPr>
          <p:cNvPr id="8" name="文本框 7">
            <a:extLst>
              <a:ext uri="{FF2B5EF4-FFF2-40B4-BE49-F238E27FC236}">
                <a16:creationId xmlns:a16="http://schemas.microsoft.com/office/drawing/2014/main" id="{26A207C7-94C9-87EA-3B97-9F08889988D3}"/>
              </a:ext>
            </a:extLst>
          </p:cNvPr>
          <p:cNvSpPr txBox="1"/>
          <p:nvPr/>
        </p:nvSpPr>
        <p:spPr>
          <a:xfrm>
            <a:off x="406775" y="1200227"/>
            <a:ext cx="10435472"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值得注意的是</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400" dirty="0">
                <a:latin typeface="黑体" panose="02010609060101010101" pitchFamily="49" charset="-122"/>
                <a:ea typeface="黑体" panose="02010609060101010101" pitchFamily="49" charset="-122"/>
              </a:rPr>
              <a:t>是一個</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Off-policy</a:t>
            </a:r>
            <a:r>
              <a:rPr lang="zh-CN" altLang="en-US" sz="2400" dirty="0">
                <a:latin typeface="黑体" panose="02010609060101010101" pitchFamily="49" charset="-122"/>
                <a:ea typeface="黑体" panose="02010609060101010101" pitchFamily="49" charset="-122"/>
              </a:rPr>
              <a:t>的算法</a:t>
            </a:r>
            <a:endParaRPr lang="zh-CN" altLang="en-US" sz="2400"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149FF42-4FB1-BCF7-F80A-8FA78AAD1BF6}"/>
                  </a:ext>
                </a:extLst>
              </p:cNvPr>
              <p:cNvSpPr txBox="1"/>
              <p:nvPr/>
            </p:nvSpPr>
            <p:spPr>
              <a:xfrm>
                <a:off x="6089165" y="1920179"/>
                <a:ext cx="5498016" cy="968663"/>
              </a:xfrm>
              <a:prstGeom prst="rect">
                <a:avLst/>
              </a:prstGeom>
              <a:noFill/>
            </p:spPr>
            <p:txBody>
              <a:bodyPr wrap="square" rtlCol="0">
                <a:spAutoFit/>
              </a:bodyPr>
              <a:lstStyle/>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400" dirty="0">
                    <a:latin typeface="黑体" panose="02010609060101010101" pitchFamily="49" charset="-122"/>
                    <a:ea typeface="黑体" panose="02010609060101010101" pitchFamily="49" charset="-122"/>
                  </a:rPr>
                  <a:t>訓練過程中需要探索：</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solidFill>
                      <a:srgbClr val="0070C0"/>
                    </a:solidFill>
                    <a:latin typeface="黑体" panose="02010609060101010101" pitchFamily="49" charset="-122"/>
                    <a:ea typeface="黑体" panose="02010609060101010101" pitchFamily="49" charset="-122"/>
                  </a:rPr>
                  <a:t>行爲策略：</a:t>
                </a:r>
                <a:r>
                  <a:rPr lang="zh-CN" altLang="en-US" sz="2400" dirty="0">
                    <a:latin typeface="黑体" panose="02010609060101010101" pitchFamily="49" charset="-122"/>
                    <a:ea typeface="黑体" panose="02010609060101010101" pitchFamily="49" charset="-122"/>
                  </a:rPr>
                  <a:t>探索策略，如</a:t>
                </a:r>
                <a14:m>
                  <m:oMath xmlns:m="http://schemas.openxmlformats.org/officeDocument/2006/math">
                    <m:r>
                      <a:rPr lang="zh-CN" altLang="en-US" sz="2400" b="1" i="1" smtClean="0">
                        <a:solidFill>
                          <a:schemeClr val="tx1"/>
                        </a:solidFill>
                        <a:latin typeface="Cambria Math" panose="02040503050406030204" pitchFamily="18" charset="0"/>
                        <a:ea typeface="黑体" panose="02010609060101010101" pitchFamily="49" charset="-122"/>
                      </a:rPr>
                      <m:t>𝜺</m:t>
                    </m:r>
                    <m:r>
                      <a:rPr lang="en-US" altLang="zh-CN" sz="2400" b="1">
                        <a:solidFill>
                          <a:schemeClr val="tx1"/>
                        </a:solidFill>
                        <a:latin typeface="Cambria Math" panose="02040503050406030204" pitchFamily="18" charset="0"/>
                        <a:ea typeface="黑体" panose="02010609060101010101" pitchFamily="49" charset="-122"/>
                      </a:rPr>
                      <m:t>−</m:t>
                    </m:r>
                    <m:r>
                      <a:rPr lang="en-US" altLang="zh-CN" sz="2400" b="1">
                        <a:solidFill>
                          <a:schemeClr val="tx1"/>
                        </a:solidFill>
                        <a:latin typeface="Cambria Math" panose="02040503050406030204" pitchFamily="18" charset="0"/>
                        <a:ea typeface="黑体" panose="02010609060101010101" pitchFamily="49" charset="-122"/>
                      </a:rPr>
                      <m:t>𝐠𝐫𝐞𝐞𝐝𝐲</m:t>
                    </m:r>
                  </m:oMath>
                </a14:m>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0149FF42-4FB1-BCF7-F80A-8FA78AAD1BF6}"/>
                  </a:ext>
                </a:extLst>
              </p:cNvPr>
              <p:cNvSpPr txBox="1">
                <a:spLocks noRot="1" noChangeAspect="1" noMove="1" noResize="1" noEditPoints="1" noAdjustHandles="1" noChangeArrowheads="1" noChangeShapeType="1" noTextEdit="1"/>
              </p:cNvSpPr>
              <p:nvPr/>
            </p:nvSpPr>
            <p:spPr>
              <a:xfrm>
                <a:off x="6089165" y="1920179"/>
                <a:ext cx="5498016" cy="968663"/>
              </a:xfrm>
              <a:prstGeom prst="rect">
                <a:avLst/>
              </a:prstGeom>
              <a:blipFill>
                <a:blip r:embed="rId3"/>
                <a:stretch>
                  <a:fillRect l="-1774" t="-2516" b="-11321"/>
                </a:stretch>
              </a:blipFill>
            </p:spPr>
            <p:txBody>
              <a:bodyPr/>
              <a:lstStyle/>
              <a:p>
                <a:r>
                  <a:rPr lang="zh-CN" altLang="en-US">
                    <a:noFill/>
                  </a:rPr>
                  <a:t> </a:t>
                </a:r>
              </a:p>
            </p:txBody>
          </p:sp>
        </mc:Fallback>
      </mc:AlternateContent>
      <p:pic>
        <p:nvPicPr>
          <p:cNvPr id="14" name="图片 13" descr="形状&#10;&#10;AI 生成的内容可能不正确。">
            <a:extLst>
              <a:ext uri="{FF2B5EF4-FFF2-40B4-BE49-F238E27FC236}">
                <a16:creationId xmlns:a16="http://schemas.microsoft.com/office/drawing/2014/main" id="{6F96C69F-F648-3F48-919A-97CF4F84A3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1549" y="3063577"/>
            <a:ext cx="5801390" cy="968663"/>
          </a:xfrm>
          <a:prstGeom prst="rect">
            <a:avLst/>
          </a:prstGeom>
        </p:spPr>
      </p:pic>
      <p:sp>
        <p:nvSpPr>
          <p:cNvPr id="15" name="文本框 14">
            <a:extLst>
              <a:ext uri="{FF2B5EF4-FFF2-40B4-BE49-F238E27FC236}">
                <a16:creationId xmlns:a16="http://schemas.microsoft.com/office/drawing/2014/main" id="{C45BF4ED-DB07-DE1E-056E-F2CC2A121300}"/>
              </a:ext>
            </a:extLst>
          </p:cNvPr>
          <p:cNvSpPr txBox="1"/>
          <p:nvPr/>
        </p:nvSpPr>
        <p:spPr>
          <a:xfrm>
            <a:off x="6096000" y="4239029"/>
            <a:ext cx="5498016" cy="506998"/>
          </a:xfrm>
          <a:prstGeom prst="rect">
            <a:avLst/>
          </a:prstGeom>
          <a:noFill/>
        </p:spPr>
        <p:txBody>
          <a:bodyPr wrap="square" rtlCol="0">
            <a:spAutoFit/>
          </a:bodyPr>
          <a:lstStyle/>
          <a:p>
            <a:pPr>
              <a:lnSpc>
                <a:spcPct val="125000"/>
              </a:lnSpc>
            </a:pPr>
            <a:r>
              <a:rPr lang="zh-CN" altLang="en-US" sz="2400" dirty="0">
                <a:solidFill>
                  <a:srgbClr val="0070C0"/>
                </a:solidFill>
                <a:latin typeface="黑体" panose="02010609060101010101" pitchFamily="49" charset="-122"/>
                <a:ea typeface="黑体" panose="02010609060101010101" pitchFamily="49" charset="-122"/>
              </a:rPr>
              <a:t>目標策略：</a:t>
            </a:r>
            <a:r>
              <a:rPr lang="zh-CN" altLang="en-US" sz="2400" dirty="0">
                <a:latin typeface="黑体" panose="02010609060101010101" pitchFamily="49" charset="-122"/>
                <a:ea typeface="黑体" panose="02010609060101010101" pitchFamily="49" charset="-122"/>
              </a:rPr>
              <a:t>貪心策略</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1" name="图片 20" descr="形状&#10;&#10;AI 生成的内容可能不正确。">
            <a:extLst>
              <a:ext uri="{FF2B5EF4-FFF2-40B4-BE49-F238E27FC236}">
                <a16:creationId xmlns:a16="http://schemas.microsoft.com/office/drawing/2014/main" id="{0EDCAED2-B938-F3E5-24EC-2FBC7337EE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2607" y="4920762"/>
            <a:ext cx="3879273" cy="569638"/>
          </a:xfrm>
          <a:prstGeom prst="rect">
            <a:avLst/>
          </a:prstGeom>
        </p:spPr>
      </p:pic>
      <p:pic>
        <p:nvPicPr>
          <p:cNvPr id="23" name="图形 22">
            <a:extLst>
              <a:ext uri="{FF2B5EF4-FFF2-40B4-BE49-F238E27FC236}">
                <a16:creationId xmlns:a16="http://schemas.microsoft.com/office/drawing/2014/main" id="{5CC6AA01-749D-9FD1-8032-E6F95CD7C9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624" y="1792323"/>
            <a:ext cx="5384157" cy="4411404"/>
          </a:xfrm>
          <a:prstGeom prst="rect">
            <a:avLst/>
          </a:prstGeom>
        </p:spPr>
      </p:pic>
    </p:spTree>
    <p:extLst>
      <p:ext uri="{BB962C8B-B14F-4D97-AF65-F5344CB8AC3E}">
        <p14:creationId xmlns:p14="http://schemas.microsoft.com/office/powerpoint/2010/main" val="1604628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284D7-EAAD-0608-7DFF-47F7D38A8090}"/>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5D0C4FD8-E9D8-7EEB-0CA4-AD676105D646}"/>
              </a:ext>
            </a:extLst>
          </p:cNvPr>
          <p:cNvSpPr>
            <a:spLocks noGrp="1"/>
          </p:cNvSpPr>
          <p:nvPr>
            <p:ph idx="1"/>
          </p:nvPr>
        </p:nvSpPr>
        <p:spPr/>
        <p:txBody>
          <a:bodyPr/>
          <a:lstStyle/>
          <a:p>
            <a:pPr marL="0" indent="0">
              <a:buNone/>
            </a:pPr>
            <a:endParaRPr lang="en-US" altLang="zh-CN" dirty="0"/>
          </a:p>
          <a:p>
            <a:pPr marL="0" indent="0">
              <a:buNone/>
            </a:pPr>
            <a:endParaRPr lang="en-US" altLang="zh-CN" dirty="0"/>
          </a:p>
          <a:p>
            <a:pPr marL="0" indent="0">
              <a:buNone/>
            </a:pPr>
            <a:r>
              <a:rPr lang="en-US" altLang="zh-CN" dirty="0"/>
              <a:t>                                                           </a:t>
            </a:r>
          </a:p>
          <a:p>
            <a:pPr marL="0" indent="0">
              <a:buNone/>
            </a:pPr>
            <a:r>
              <a:rPr lang="en-US" altLang="zh-CN" dirty="0"/>
              <a:t>                                                 </a:t>
            </a:r>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a:extLst>
              <a:ext uri="{FF2B5EF4-FFF2-40B4-BE49-F238E27FC236}">
                <a16:creationId xmlns:a16="http://schemas.microsoft.com/office/drawing/2014/main" id="{6DD01BC1-DE19-01C5-FC67-FBEB305DDB57}"/>
              </a:ext>
            </a:extLst>
          </p:cNvPr>
          <p:cNvSpPr>
            <a:spLocks noGrp="1"/>
          </p:cNvSpPr>
          <p:nvPr>
            <p:ph idx="13"/>
          </p:nvPr>
        </p:nvSpPr>
        <p:spPr>
          <a:xfrm>
            <a:off x="406775" y="582340"/>
            <a:ext cx="11364781" cy="487456"/>
          </a:xfrm>
        </p:spPr>
        <p:txBody>
          <a:bodyPr/>
          <a:lstStyle/>
          <a:p>
            <a:r>
              <a:rPr lang="zh-CN" altLang="en-US" dirty="0"/>
              <a:t>時序差分學習</a:t>
            </a:r>
            <a:r>
              <a:rPr lang="en-US" altLang="zh-CN" dirty="0"/>
              <a:t>: Q-Learning</a:t>
            </a:r>
            <a:r>
              <a:rPr lang="zh-CN" altLang="en-US" dirty="0"/>
              <a:t>實例</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F28C284-0199-7F8C-FA23-5939CE4DEE4E}"/>
                  </a:ext>
                </a:extLst>
              </p:cNvPr>
              <p:cNvSpPr txBox="1"/>
              <p:nvPr/>
            </p:nvSpPr>
            <p:spPr>
              <a:xfrm>
                <a:off x="301695" y="1166227"/>
                <a:ext cx="11771556" cy="1130246"/>
              </a:xfrm>
              <a:prstGeom prst="rect">
                <a:avLst/>
              </a:prstGeom>
              <a:noFill/>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假設在網格世界中智能體有一個簡單任務：從左上角出發找到最優路徑到達</a:t>
                </a:r>
                <a:r>
                  <a:rPr lang="zh-CN" altLang="en-US" sz="2400" dirty="0">
                    <a:solidFill>
                      <a:srgbClr val="0070C0"/>
                    </a:solidFill>
                    <a:latin typeface="黑体" panose="02010609060101010101" pitchFamily="49" charset="-122"/>
                    <a:ea typeface="黑体" panose="02010609060101010101" pitchFamily="49" charset="-122"/>
                  </a:rPr>
                  <a:t>目標區域</a:t>
                </a:r>
                <a:endParaRPr lang="en-US" altLang="zh-CN" sz="2400" i="1" dirty="0">
                  <a:solidFill>
                    <a:srgbClr val="0070C0"/>
                  </a:solidFill>
                  <a:latin typeface="Cambria Math" panose="02040503050406030204" pitchFamily="18" charset="0"/>
                  <a:ea typeface="黑体" panose="02010609060101010101" pitchFamily="49" charset="-122"/>
                  <a:cs typeface="Times New Roman" panose="02020603050405020304" pitchFamily="18" charset="0"/>
                </a:endParaRPr>
              </a:p>
              <a:p>
                <a:pPr>
                  <a:lnSpc>
                    <a:spcPct val="150000"/>
                  </a:lnSpc>
                </a:pPr>
                <a14:m>
                  <m:oMath xmlns:m="http://schemas.openxmlformats.org/officeDocument/2006/math">
                    <m:r>
                      <a:rPr lang="zh-CN" altLang="en-US" sz="2400" i="1" smtClean="0">
                        <a:latin typeface="Cambria Math" panose="02040503050406030204" pitchFamily="18" charset="0"/>
                        <a:ea typeface="黑体" panose="02010609060101010101" pitchFamily="49" charset="-122"/>
                        <a:cs typeface="Times New Roman" panose="02020603050405020304" pitchFamily="18" charset="0"/>
                      </a:rPr>
                      <m:t>智能體</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可以選擇向上，向下，向左或向右四個動作。</a:t>
                </a:r>
                <a14:m>
                  <m:oMath xmlns:m="http://schemas.openxmlformats.org/officeDocument/2006/math">
                    <m:r>
                      <a:rPr lang="zh-CN" altLang="en-US" sz="2400" i="1" smtClean="0">
                        <a:latin typeface="Cambria Math" panose="02040503050406030204" pitchFamily="18" charset="0"/>
                        <a:ea typeface="黑体" panose="02010609060101010101" pitchFamily="49" charset="-122"/>
                        <a:cs typeface="Times New Roman" panose="02020603050405020304" pitchFamily="18" charset="0"/>
                      </a:rPr>
                      <m:t>𝛾</m:t>
                    </m:r>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=0.9,  </m:t>
                    </m:r>
                    <m:r>
                      <a:rPr lang="zh-CN" altLang="en-US" sz="2400" i="1" smtClean="0">
                        <a:latin typeface="Cambria Math" panose="02040503050406030204" pitchFamily="18" charset="0"/>
                        <a:ea typeface="黑体" panose="02010609060101010101" pitchFamily="49" charset="-122"/>
                        <a:cs typeface="Times New Roman" panose="02020603050405020304" pitchFamily="18" charset="0"/>
                      </a:rPr>
                      <m:t>𝛼</m:t>
                    </m:r>
                    <m: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t>=0.1</m:t>
                    </m:r>
                  </m:oMath>
                </a14:m>
                <a:endParaRPr lang="en-US" altLang="zh-CN" sz="2400" b="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CF28C284-0199-7F8C-FA23-5939CE4DEE4E}"/>
                  </a:ext>
                </a:extLst>
              </p:cNvPr>
              <p:cNvSpPr txBox="1">
                <a:spLocks noRot="1" noChangeAspect="1" noMove="1" noResize="1" noEditPoints="1" noAdjustHandles="1" noChangeArrowheads="1" noChangeShapeType="1" noTextEdit="1"/>
              </p:cNvSpPr>
              <p:nvPr/>
            </p:nvSpPr>
            <p:spPr>
              <a:xfrm>
                <a:off x="301695" y="1166227"/>
                <a:ext cx="11771556" cy="1130246"/>
              </a:xfrm>
              <a:prstGeom prst="rect">
                <a:avLst/>
              </a:prstGeom>
              <a:blipFill>
                <a:blip r:embed="rId3"/>
                <a:stretch>
                  <a:fillRect l="-776" b="-9677"/>
                </a:stretch>
              </a:blipFill>
            </p:spPr>
            <p:txBody>
              <a:bodyPr/>
              <a:lstStyle/>
              <a:p>
                <a:r>
                  <a:rPr lang="zh-CN" altLang="en-US">
                    <a:noFill/>
                  </a:rPr>
                  <a:t> </a:t>
                </a:r>
              </a:p>
            </p:txBody>
          </p:sp>
        </mc:Fallback>
      </mc:AlternateContent>
      <p:pic>
        <p:nvPicPr>
          <p:cNvPr id="11" name="图形 10">
            <a:extLst>
              <a:ext uri="{FF2B5EF4-FFF2-40B4-BE49-F238E27FC236}">
                <a16:creationId xmlns:a16="http://schemas.microsoft.com/office/drawing/2014/main" id="{22D50C56-4F86-C8F4-6E8E-31034EF74D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0979" y="2592872"/>
            <a:ext cx="4251144" cy="3604434"/>
          </a:xfrm>
          <a:prstGeom prst="rect">
            <a:avLst/>
          </a:prstGeom>
        </p:spPr>
      </p:pic>
      <p:cxnSp>
        <p:nvCxnSpPr>
          <p:cNvPr id="13" name="直接箭头连接符 12">
            <a:extLst>
              <a:ext uri="{FF2B5EF4-FFF2-40B4-BE49-F238E27FC236}">
                <a16:creationId xmlns:a16="http://schemas.microsoft.com/office/drawing/2014/main" id="{86CEF470-5588-1837-CE32-2356593C1BF6}"/>
              </a:ext>
            </a:extLst>
          </p:cNvPr>
          <p:cNvCxnSpPr>
            <a:cxnSpLocks/>
          </p:cNvCxnSpPr>
          <p:nvPr/>
        </p:nvCxnSpPr>
        <p:spPr>
          <a:xfrm>
            <a:off x="1652411" y="3808865"/>
            <a:ext cx="1686691"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1A2682DA-5A88-502A-21C3-F333DAC6A0AE}"/>
              </a:ext>
            </a:extLst>
          </p:cNvPr>
          <p:cNvCxnSpPr>
            <a:cxnSpLocks/>
          </p:cNvCxnSpPr>
          <p:nvPr/>
        </p:nvCxnSpPr>
        <p:spPr>
          <a:xfrm>
            <a:off x="3339102" y="3808865"/>
            <a:ext cx="0" cy="127012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E899A812-432A-1681-FAB9-D0C6E946617D}"/>
              </a:ext>
            </a:extLst>
          </p:cNvPr>
          <p:cNvSpPr txBox="1"/>
          <p:nvPr/>
        </p:nvSpPr>
        <p:spPr>
          <a:xfrm>
            <a:off x="2174824" y="2457639"/>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0</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D49ABBBC-C709-14DE-81FC-6FBB52380F75}"/>
              </a:ext>
            </a:extLst>
          </p:cNvPr>
          <p:cNvSpPr txBox="1"/>
          <p:nvPr/>
        </p:nvSpPr>
        <p:spPr>
          <a:xfrm>
            <a:off x="4300395" y="2473378"/>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1</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15481F46-A67C-9AF3-E62F-C041426E61C4}"/>
              </a:ext>
            </a:extLst>
          </p:cNvPr>
          <p:cNvSpPr txBox="1"/>
          <p:nvPr/>
        </p:nvSpPr>
        <p:spPr>
          <a:xfrm>
            <a:off x="2146945" y="4193862"/>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2</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80881945-447E-8CA0-6BE5-07460AB29691}"/>
              </a:ext>
            </a:extLst>
          </p:cNvPr>
          <p:cNvSpPr txBox="1"/>
          <p:nvPr/>
        </p:nvSpPr>
        <p:spPr>
          <a:xfrm>
            <a:off x="4300395" y="4193861"/>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3</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pic>
        <p:nvPicPr>
          <p:cNvPr id="40" name="图片 39" descr="形状&#10;&#10;AI 生成的内容可能不正确。">
            <a:extLst>
              <a:ext uri="{FF2B5EF4-FFF2-40B4-BE49-F238E27FC236}">
                <a16:creationId xmlns:a16="http://schemas.microsoft.com/office/drawing/2014/main" id="{3AA185D2-F61D-AA2E-F079-3068C5D2CC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2996" y="3505622"/>
            <a:ext cx="4341708" cy="2697653"/>
          </a:xfrm>
          <a:prstGeom prst="rect">
            <a:avLst/>
          </a:prstGeom>
        </p:spPr>
      </p:pic>
      <p:sp>
        <p:nvSpPr>
          <p:cNvPr id="41" name="文本框 40">
            <a:extLst>
              <a:ext uri="{FF2B5EF4-FFF2-40B4-BE49-F238E27FC236}">
                <a16:creationId xmlns:a16="http://schemas.microsoft.com/office/drawing/2014/main" id="{807BB45E-67E0-CABD-319E-27E46FF51F58}"/>
              </a:ext>
            </a:extLst>
          </p:cNvPr>
          <p:cNvSpPr txBox="1"/>
          <p:nvPr/>
        </p:nvSpPr>
        <p:spPr>
          <a:xfrm>
            <a:off x="5014110" y="2600351"/>
            <a:ext cx="6862527"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我們初始化一張</a:t>
            </a:r>
            <a:r>
              <a:rPr lang="en-US" altLang="zh-CN" sz="2400" dirty="0">
                <a:latin typeface="黑体" panose="02010609060101010101" pitchFamily="49" charset="-122"/>
                <a:ea typeface="黑体" panose="02010609060101010101" pitchFamily="49" charset="-122"/>
              </a:rPr>
              <a:t>Q</a:t>
            </a:r>
            <a:r>
              <a:rPr lang="zh-CN" altLang="en-US" sz="2400" dirty="0">
                <a:latin typeface="黑体" panose="02010609060101010101" pitchFamily="49" charset="-122"/>
                <a:ea typeface="黑体" panose="02010609060101010101" pitchFamily="49" charset="-122"/>
              </a:rPr>
              <a:t>表</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使用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算法</a:t>
            </a:r>
            <a:r>
              <a:rPr lang="zh-CN" altLang="en-US" sz="2400" dirty="0">
                <a:latin typeface="黑体" panose="02010609060101010101" pitchFamily="49" charset="-122"/>
                <a:ea typeface="黑体" panose="02010609060101010101" pitchFamily="49" charset="-122"/>
              </a:rPr>
              <a:t>來尋找最優策略</a:t>
            </a:r>
          </a:p>
        </p:txBody>
      </p:sp>
      <p:sp>
        <p:nvSpPr>
          <p:cNvPr id="2" name="文本框 1">
            <a:extLst>
              <a:ext uri="{FF2B5EF4-FFF2-40B4-BE49-F238E27FC236}">
                <a16:creationId xmlns:a16="http://schemas.microsoft.com/office/drawing/2014/main" id="{6335C8D3-0FD9-B5AB-12CD-83B8BE947B3C}"/>
              </a:ext>
            </a:extLst>
          </p:cNvPr>
          <p:cNvSpPr txBox="1"/>
          <p:nvPr/>
        </p:nvSpPr>
        <p:spPr>
          <a:xfrm>
            <a:off x="3267982" y="5515118"/>
            <a:ext cx="1363052" cy="523220"/>
          </a:xfrm>
          <a:prstGeom prst="rect">
            <a:avLst/>
          </a:prstGeom>
          <a:noFill/>
        </p:spPr>
        <p:txBody>
          <a:bodyPr wrap="square" rtlCol="0">
            <a:spAutoFit/>
          </a:bodyPr>
          <a:lstStyle/>
          <a:p>
            <a:r>
              <a:rPr lang="en-US" altLang="zh-CN" sz="2800" b="1" dirty="0">
                <a:solidFill>
                  <a:srgbClr val="FF0000"/>
                </a:solidFill>
              </a:rPr>
              <a:t>Goal</a:t>
            </a:r>
            <a:endParaRPr lang="zh-CN" altLang="en-US" sz="2800" b="1" dirty="0">
              <a:solidFill>
                <a:srgbClr val="FF0000"/>
              </a:solidFill>
            </a:endParaRPr>
          </a:p>
        </p:txBody>
      </p:sp>
      <p:sp>
        <p:nvSpPr>
          <p:cNvPr id="4" name="文本框 3">
            <a:extLst>
              <a:ext uri="{FF2B5EF4-FFF2-40B4-BE49-F238E27FC236}">
                <a16:creationId xmlns:a16="http://schemas.microsoft.com/office/drawing/2014/main" id="{2B26AD5D-1F7D-181A-B1CE-9ECBE4D351A5}"/>
              </a:ext>
            </a:extLst>
          </p:cNvPr>
          <p:cNvSpPr txBox="1"/>
          <p:nvPr/>
        </p:nvSpPr>
        <p:spPr>
          <a:xfrm>
            <a:off x="752233" y="5515118"/>
            <a:ext cx="1800356" cy="523220"/>
          </a:xfrm>
          <a:prstGeom prst="rect">
            <a:avLst/>
          </a:prstGeom>
          <a:noFill/>
        </p:spPr>
        <p:txBody>
          <a:bodyPr wrap="square" rtlCol="0">
            <a:spAutoFit/>
          </a:bodyPr>
          <a:lstStyle/>
          <a:p>
            <a:r>
              <a:rPr lang="en-US" altLang="zh-CN" sz="2800" b="1" dirty="0">
                <a:solidFill>
                  <a:srgbClr val="FF0000"/>
                </a:solidFill>
              </a:rPr>
              <a:t>Forbidden</a:t>
            </a:r>
            <a:endParaRPr lang="zh-CN" altLang="en-US" sz="2800" b="1" dirty="0">
              <a:solidFill>
                <a:srgbClr val="FF0000"/>
              </a:solidFill>
            </a:endParaRPr>
          </a:p>
        </p:txBody>
      </p:sp>
    </p:spTree>
    <p:extLst>
      <p:ext uri="{BB962C8B-B14F-4D97-AF65-F5344CB8AC3E}">
        <p14:creationId xmlns:p14="http://schemas.microsoft.com/office/powerpoint/2010/main" val="3009528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BDAB0-8BD2-9EA4-D23C-5B12C4D92111}"/>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150A31C3-9DB5-0451-05BC-E93BA046DE03}"/>
              </a:ext>
            </a:extLst>
          </p:cNvPr>
          <p:cNvSpPr>
            <a:spLocks noGrp="1"/>
          </p:cNvSpPr>
          <p:nvPr>
            <p:ph idx="1"/>
          </p:nvPr>
        </p:nvSpPr>
        <p:spPr>
          <a:xfrm>
            <a:off x="413610" y="1229835"/>
            <a:ext cx="11364780" cy="5158059"/>
          </a:xfrm>
        </p:spPr>
        <p:txBody>
          <a:bodyPr/>
          <a:lstStyle/>
          <a:p>
            <a:pPr marL="0" indent="0">
              <a:buNone/>
            </a:pPr>
            <a:endParaRPr lang="en-US" altLang="zh-CN" dirty="0"/>
          </a:p>
          <a:p>
            <a:pPr marL="0" indent="0">
              <a:buNone/>
            </a:pPr>
            <a:endParaRPr lang="en-US" altLang="zh-CN" dirty="0"/>
          </a:p>
          <a:p>
            <a:pPr marL="0" indent="0">
              <a:buNone/>
            </a:pPr>
            <a:r>
              <a:rPr lang="en-US" altLang="zh-CN" dirty="0"/>
              <a:t>                                                           </a:t>
            </a:r>
          </a:p>
          <a:p>
            <a:pPr marL="0" indent="0">
              <a:buNone/>
            </a:pPr>
            <a:r>
              <a:rPr lang="en-US" altLang="zh-CN" dirty="0"/>
              <a:t>                                                 </a:t>
            </a:r>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a:extLst>
              <a:ext uri="{FF2B5EF4-FFF2-40B4-BE49-F238E27FC236}">
                <a16:creationId xmlns:a16="http://schemas.microsoft.com/office/drawing/2014/main" id="{F91B8456-3B9B-AD77-FB44-8B494B77B9BB}"/>
              </a:ext>
            </a:extLst>
          </p:cNvPr>
          <p:cNvSpPr>
            <a:spLocks noGrp="1"/>
          </p:cNvSpPr>
          <p:nvPr>
            <p:ph idx="13"/>
          </p:nvPr>
        </p:nvSpPr>
        <p:spPr>
          <a:xfrm>
            <a:off x="406775" y="582340"/>
            <a:ext cx="11364781" cy="487456"/>
          </a:xfrm>
        </p:spPr>
        <p:txBody>
          <a:bodyPr/>
          <a:lstStyle/>
          <a:p>
            <a:r>
              <a:rPr lang="zh-CN" altLang="en-US" dirty="0"/>
              <a:t>時序差分學習</a:t>
            </a:r>
            <a:r>
              <a:rPr lang="en-US" altLang="zh-CN" dirty="0"/>
              <a:t>: Q-Learning</a:t>
            </a:r>
            <a:r>
              <a:rPr lang="zh-CN" altLang="en-US" dirty="0"/>
              <a:t>實例</a:t>
            </a:r>
          </a:p>
        </p:txBody>
      </p:sp>
      <p:pic>
        <p:nvPicPr>
          <p:cNvPr id="11" name="图形 10">
            <a:extLst>
              <a:ext uri="{FF2B5EF4-FFF2-40B4-BE49-F238E27FC236}">
                <a16:creationId xmlns:a16="http://schemas.microsoft.com/office/drawing/2014/main" id="{C26EF2F3-2F68-266E-BD4A-55DBA84C1C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100" y="1913862"/>
            <a:ext cx="4251144" cy="3604434"/>
          </a:xfrm>
          <a:prstGeom prst="rect">
            <a:avLst/>
          </a:prstGeom>
        </p:spPr>
      </p:pic>
      <p:sp>
        <p:nvSpPr>
          <p:cNvPr id="30" name="文本框 29">
            <a:extLst>
              <a:ext uri="{FF2B5EF4-FFF2-40B4-BE49-F238E27FC236}">
                <a16:creationId xmlns:a16="http://schemas.microsoft.com/office/drawing/2014/main" id="{1443A452-B3F6-7648-96E8-E72E16A8A0EF}"/>
              </a:ext>
            </a:extLst>
          </p:cNvPr>
          <p:cNvSpPr txBox="1"/>
          <p:nvPr/>
        </p:nvSpPr>
        <p:spPr>
          <a:xfrm>
            <a:off x="2160884" y="1823948"/>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0</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E3399C0E-5DE4-142C-2E7F-CEBCB4D1ECC0}"/>
              </a:ext>
            </a:extLst>
          </p:cNvPr>
          <p:cNvSpPr txBox="1"/>
          <p:nvPr/>
        </p:nvSpPr>
        <p:spPr>
          <a:xfrm>
            <a:off x="4286456" y="1835110"/>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1</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EDA8BC38-9605-10CC-4A7F-AEFCF0239C8F}"/>
              </a:ext>
            </a:extLst>
          </p:cNvPr>
          <p:cNvSpPr txBox="1"/>
          <p:nvPr/>
        </p:nvSpPr>
        <p:spPr>
          <a:xfrm>
            <a:off x="2110186" y="3585183"/>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2</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F6E6B74D-AC20-FE0A-1FC1-6BB5B1ACED77}"/>
              </a:ext>
            </a:extLst>
          </p:cNvPr>
          <p:cNvSpPr txBox="1"/>
          <p:nvPr/>
        </p:nvSpPr>
        <p:spPr>
          <a:xfrm>
            <a:off x="4272517" y="3602936"/>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3</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pic>
        <p:nvPicPr>
          <p:cNvPr id="16" name="图片 15" descr="形状&#10;&#10;AI 生成的内容可能不正确。">
            <a:extLst>
              <a:ext uri="{FF2B5EF4-FFF2-40B4-BE49-F238E27FC236}">
                <a16:creationId xmlns:a16="http://schemas.microsoft.com/office/drawing/2014/main" id="{4352858E-0154-E538-EE53-62BA5B90AE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1046" y="4084686"/>
            <a:ext cx="4520768" cy="2381960"/>
          </a:xfrm>
          <a:prstGeom prst="rect">
            <a:avLst/>
          </a:prstGeom>
        </p:spPr>
      </p:pic>
      <p:pic>
        <p:nvPicPr>
          <p:cNvPr id="18" name="图片 17">
            <a:extLst>
              <a:ext uri="{FF2B5EF4-FFF2-40B4-BE49-F238E27FC236}">
                <a16:creationId xmlns:a16="http://schemas.microsoft.com/office/drawing/2014/main" id="{5A131D24-2464-8E4E-6682-8306358D31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8072" y="2130258"/>
            <a:ext cx="4056474" cy="398818"/>
          </a:xfrm>
          <a:prstGeom prst="rect">
            <a:avLst/>
          </a:prstGeom>
        </p:spPr>
      </p:pic>
      <p:pic>
        <p:nvPicPr>
          <p:cNvPr id="22" name="图片 21" descr="形状&#10;&#10;AI 生成的内容可能不正确。">
            <a:extLst>
              <a:ext uri="{FF2B5EF4-FFF2-40B4-BE49-F238E27FC236}">
                <a16:creationId xmlns:a16="http://schemas.microsoft.com/office/drawing/2014/main" id="{F6ABE25B-A803-60A9-B11C-AF6341948F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73801" y="1137076"/>
            <a:ext cx="6799674" cy="947855"/>
          </a:xfrm>
          <a:prstGeom prst="rect">
            <a:avLst/>
          </a:prstGeom>
        </p:spPr>
      </p:pic>
      <p:pic>
        <p:nvPicPr>
          <p:cNvPr id="39" name="图片 38">
            <a:extLst>
              <a:ext uri="{FF2B5EF4-FFF2-40B4-BE49-F238E27FC236}">
                <a16:creationId xmlns:a16="http://schemas.microsoft.com/office/drawing/2014/main" id="{95E9DC19-2E76-D003-7A13-712A7980DA8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92780" y="3590497"/>
            <a:ext cx="3721497" cy="397745"/>
          </a:xfrm>
          <a:prstGeom prst="rect">
            <a:avLst/>
          </a:prstGeom>
        </p:spPr>
      </p:pic>
      <p:pic>
        <p:nvPicPr>
          <p:cNvPr id="41" name="图片 40" descr="形状&#10;&#10;AI 生成的内容可能不正确。">
            <a:extLst>
              <a:ext uri="{FF2B5EF4-FFF2-40B4-BE49-F238E27FC236}">
                <a16:creationId xmlns:a16="http://schemas.microsoft.com/office/drawing/2014/main" id="{3DCEE14F-36B6-B914-E793-7A052028A95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99412" y="2559746"/>
            <a:ext cx="5722313" cy="947855"/>
          </a:xfrm>
          <a:prstGeom prst="rect">
            <a:avLst/>
          </a:prstGeom>
        </p:spPr>
      </p:pic>
    </p:spTree>
    <p:extLst>
      <p:ext uri="{BB962C8B-B14F-4D97-AF65-F5344CB8AC3E}">
        <p14:creationId xmlns:p14="http://schemas.microsoft.com/office/powerpoint/2010/main" val="33192526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B4A5F-17B2-33AF-E48A-6729D068E065}"/>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DEFCEC11-5DAB-3154-8DF3-7633FD19A66A}"/>
              </a:ext>
            </a:extLst>
          </p:cNvPr>
          <p:cNvSpPr>
            <a:spLocks noGrp="1"/>
          </p:cNvSpPr>
          <p:nvPr>
            <p:ph idx="1"/>
          </p:nvPr>
        </p:nvSpPr>
        <p:spPr>
          <a:xfrm>
            <a:off x="413610" y="1229835"/>
            <a:ext cx="11364780" cy="5158059"/>
          </a:xfrm>
        </p:spPr>
        <p:txBody>
          <a:bodyPr/>
          <a:lstStyle/>
          <a:p>
            <a:pPr marL="0" indent="0">
              <a:buNone/>
            </a:pPr>
            <a:endParaRPr lang="en-US" altLang="zh-CN" dirty="0"/>
          </a:p>
          <a:p>
            <a:pPr marL="0" indent="0">
              <a:buNone/>
            </a:pPr>
            <a:endParaRPr lang="en-US" altLang="zh-CN" dirty="0"/>
          </a:p>
          <a:p>
            <a:pPr marL="0" indent="0">
              <a:buNone/>
            </a:pPr>
            <a:r>
              <a:rPr lang="en-US" altLang="zh-CN" dirty="0"/>
              <a:t>                                                           </a:t>
            </a:r>
          </a:p>
          <a:p>
            <a:pPr marL="0" indent="0">
              <a:buNone/>
            </a:pPr>
            <a:r>
              <a:rPr lang="en-US" altLang="zh-CN" dirty="0"/>
              <a:t>                                                 </a:t>
            </a:r>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a:extLst>
              <a:ext uri="{FF2B5EF4-FFF2-40B4-BE49-F238E27FC236}">
                <a16:creationId xmlns:a16="http://schemas.microsoft.com/office/drawing/2014/main" id="{D70B966F-0714-24F1-7CDB-DCE3666F0342}"/>
              </a:ext>
            </a:extLst>
          </p:cNvPr>
          <p:cNvSpPr>
            <a:spLocks noGrp="1"/>
          </p:cNvSpPr>
          <p:nvPr>
            <p:ph idx="13"/>
          </p:nvPr>
        </p:nvSpPr>
        <p:spPr>
          <a:xfrm>
            <a:off x="406775" y="582340"/>
            <a:ext cx="11364781" cy="487456"/>
          </a:xfrm>
        </p:spPr>
        <p:txBody>
          <a:bodyPr/>
          <a:lstStyle/>
          <a:p>
            <a:r>
              <a:rPr lang="zh-CN" altLang="en-US" dirty="0"/>
              <a:t>時序差分學習</a:t>
            </a:r>
            <a:r>
              <a:rPr lang="en-US" altLang="zh-CN" dirty="0"/>
              <a:t>: Q-Learning</a:t>
            </a:r>
            <a:r>
              <a:rPr lang="zh-CN" altLang="en-US" dirty="0"/>
              <a:t>實例</a:t>
            </a:r>
          </a:p>
        </p:txBody>
      </p:sp>
      <p:pic>
        <p:nvPicPr>
          <p:cNvPr id="11" name="图形 10">
            <a:extLst>
              <a:ext uri="{FF2B5EF4-FFF2-40B4-BE49-F238E27FC236}">
                <a16:creationId xmlns:a16="http://schemas.microsoft.com/office/drawing/2014/main" id="{62A63637-A227-1CCC-B15A-CA417EC64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100" y="1913862"/>
            <a:ext cx="4251144" cy="3604434"/>
          </a:xfrm>
          <a:prstGeom prst="rect">
            <a:avLst/>
          </a:prstGeom>
        </p:spPr>
      </p:pic>
      <p:sp>
        <p:nvSpPr>
          <p:cNvPr id="30" name="文本框 29">
            <a:extLst>
              <a:ext uri="{FF2B5EF4-FFF2-40B4-BE49-F238E27FC236}">
                <a16:creationId xmlns:a16="http://schemas.microsoft.com/office/drawing/2014/main" id="{92649098-3838-8369-8890-99AACFA247FA}"/>
              </a:ext>
            </a:extLst>
          </p:cNvPr>
          <p:cNvSpPr txBox="1"/>
          <p:nvPr/>
        </p:nvSpPr>
        <p:spPr>
          <a:xfrm>
            <a:off x="2160884" y="1823948"/>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0</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C2238FDF-589D-676B-0A0C-B70596597C7E}"/>
              </a:ext>
            </a:extLst>
          </p:cNvPr>
          <p:cNvSpPr txBox="1"/>
          <p:nvPr/>
        </p:nvSpPr>
        <p:spPr>
          <a:xfrm>
            <a:off x="4286456" y="1835110"/>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1</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C7A30E44-2B99-AA85-E300-28A9C79B8BA4}"/>
              </a:ext>
            </a:extLst>
          </p:cNvPr>
          <p:cNvSpPr txBox="1"/>
          <p:nvPr/>
        </p:nvSpPr>
        <p:spPr>
          <a:xfrm>
            <a:off x="2110186" y="3585183"/>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2</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433F618E-5C98-0054-4400-7BC378D061F8}"/>
              </a:ext>
            </a:extLst>
          </p:cNvPr>
          <p:cNvSpPr txBox="1"/>
          <p:nvPr/>
        </p:nvSpPr>
        <p:spPr>
          <a:xfrm>
            <a:off x="4272517" y="3602936"/>
            <a:ext cx="461727" cy="830997"/>
          </a:xfrm>
          <a:prstGeom prst="rect">
            <a:avLst/>
          </a:prstGeom>
          <a:noFill/>
        </p:spPr>
        <p:txBody>
          <a:bodyPr wrap="square" rtlCol="0">
            <a:spAutoFit/>
          </a:bodyPr>
          <a:lstStyle/>
          <a:p>
            <a:r>
              <a:rPr lang="en-US" altLang="zh-CN" sz="4800" dirty="0">
                <a:solidFill>
                  <a:srgbClr val="FF0000"/>
                </a:solidFill>
                <a:latin typeface="Times New Roman" panose="02020603050405020304" pitchFamily="18" charset="0"/>
                <a:cs typeface="Times New Roman" panose="02020603050405020304" pitchFamily="18" charset="0"/>
              </a:rPr>
              <a:t>3</a:t>
            </a:r>
            <a:endParaRPr lang="zh-CN" altLang="en-US" sz="4800" dirty="0">
              <a:solidFill>
                <a:srgbClr val="FF0000"/>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ADCB41DD-966D-4184-F548-EB8F96378E04}"/>
              </a:ext>
            </a:extLst>
          </p:cNvPr>
          <p:cNvSpPr txBox="1"/>
          <p:nvPr/>
        </p:nvSpPr>
        <p:spPr>
          <a:xfrm>
            <a:off x="5029448" y="1785456"/>
            <a:ext cx="7042047" cy="506998"/>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我們得到了最優</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值，最優策略以貪心的方式獲得：</a:t>
            </a:r>
          </a:p>
        </p:txBody>
      </p:sp>
      <p:pic>
        <p:nvPicPr>
          <p:cNvPr id="4" name="图片 3" descr="形状&#10;&#10;AI 生成的内容可能不正确。">
            <a:extLst>
              <a:ext uri="{FF2B5EF4-FFF2-40B4-BE49-F238E27FC236}">
                <a16:creationId xmlns:a16="http://schemas.microsoft.com/office/drawing/2014/main" id="{708DC320-CA34-0492-17D9-A28B35C17C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0455" y="3334980"/>
            <a:ext cx="5318277" cy="2995307"/>
          </a:xfrm>
          <a:prstGeom prst="rect">
            <a:avLst/>
          </a:prstGeom>
        </p:spPr>
      </p:pic>
      <p:sp>
        <p:nvSpPr>
          <p:cNvPr id="5" name="流程图: 可选过程 4">
            <a:extLst>
              <a:ext uri="{FF2B5EF4-FFF2-40B4-BE49-F238E27FC236}">
                <a16:creationId xmlns:a16="http://schemas.microsoft.com/office/drawing/2014/main" id="{F587DC57-5CA4-1216-13B8-14C336C84300}"/>
              </a:ext>
            </a:extLst>
          </p:cNvPr>
          <p:cNvSpPr/>
          <p:nvPr/>
        </p:nvSpPr>
        <p:spPr>
          <a:xfrm>
            <a:off x="9933953" y="3950723"/>
            <a:ext cx="787652" cy="531891"/>
          </a:xfrm>
          <a:prstGeom prst="flowChartAlternateProcess">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可选过程 7">
            <a:extLst>
              <a:ext uri="{FF2B5EF4-FFF2-40B4-BE49-F238E27FC236}">
                <a16:creationId xmlns:a16="http://schemas.microsoft.com/office/drawing/2014/main" id="{49928AFC-8C00-BD33-C4F7-9C3317332F23}"/>
              </a:ext>
            </a:extLst>
          </p:cNvPr>
          <p:cNvSpPr/>
          <p:nvPr/>
        </p:nvSpPr>
        <p:spPr>
          <a:xfrm>
            <a:off x="7914546" y="4515471"/>
            <a:ext cx="787652" cy="531891"/>
          </a:xfrm>
          <a:prstGeom prst="flowChartAlternateProcess">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5ADDEC01-BDC4-36FD-F002-7278F70EF651}"/>
              </a:ext>
            </a:extLst>
          </p:cNvPr>
          <p:cNvCxnSpPr>
            <a:cxnSpLocks/>
          </p:cNvCxnSpPr>
          <p:nvPr/>
        </p:nvCxnSpPr>
        <p:spPr>
          <a:xfrm>
            <a:off x="1438479" y="3193229"/>
            <a:ext cx="1686691" cy="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31D6A4C6-90A4-69C9-2A1C-D7FA567AC7A9}"/>
              </a:ext>
            </a:extLst>
          </p:cNvPr>
          <p:cNvCxnSpPr>
            <a:cxnSpLocks/>
          </p:cNvCxnSpPr>
          <p:nvPr/>
        </p:nvCxnSpPr>
        <p:spPr>
          <a:xfrm>
            <a:off x="3049391" y="3283764"/>
            <a:ext cx="0" cy="1270129"/>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5D9FEAB8-04C8-06ED-1120-566B9EB0DE9D}"/>
              </a:ext>
            </a:extLst>
          </p:cNvPr>
          <p:cNvSpPr txBox="1"/>
          <p:nvPr/>
        </p:nvSpPr>
        <p:spPr>
          <a:xfrm>
            <a:off x="406775" y="1219898"/>
            <a:ext cx="9858764"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大約經過</a:t>
            </a:r>
            <a:r>
              <a:rPr lang="en-US" altLang="zh-CN" sz="2400" dirty="0">
                <a:latin typeface="黑体" panose="02010609060101010101" pitchFamily="49" charset="-122"/>
                <a:ea typeface="黑体" panose="02010609060101010101" pitchFamily="49" charset="-122"/>
                <a:cs typeface="Times New Roman" panose="02020603050405020304" pitchFamily="18" charset="0"/>
              </a:rPr>
              <a:t>150</a:t>
            </a:r>
            <a:r>
              <a:rPr lang="zh-CN" altLang="en-US" sz="2400" dirty="0">
                <a:latin typeface="黑体" panose="02010609060101010101" pitchFamily="49" charset="-122"/>
                <a:ea typeface="黑体" panose="02010609060101010101" pitchFamily="49" charset="-122"/>
                <a:cs typeface="Times New Roman" panose="02020603050405020304" pitchFamily="18" charset="0"/>
              </a:rPr>
              <a:t>輪迭代后，環境中每個狀態</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動作對都被訪問了無窮多次：</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13" name="图片 12" descr="形状&#10;&#10;AI 生成的内容可能不正确。">
            <a:extLst>
              <a:ext uri="{FF2B5EF4-FFF2-40B4-BE49-F238E27FC236}">
                <a16:creationId xmlns:a16="http://schemas.microsoft.com/office/drawing/2014/main" id="{410C67BB-0F5B-7639-D6DE-287F3C157A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91496" y="2522784"/>
            <a:ext cx="3879273" cy="569638"/>
          </a:xfrm>
          <a:prstGeom prst="rect">
            <a:avLst/>
          </a:prstGeom>
        </p:spPr>
      </p:pic>
    </p:spTree>
    <p:extLst>
      <p:ext uri="{BB962C8B-B14F-4D97-AF65-F5344CB8AC3E}">
        <p14:creationId xmlns:p14="http://schemas.microsoft.com/office/powerpoint/2010/main" val="4028137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C151B-CB23-1E88-C2EF-9E3722208919}"/>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797954D8-A977-5A8A-47FF-092CF21DAD76}"/>
              </a:ext>
            </a:extLst>
          </p:cNvPr>
          <p:cNvSpPr>
            <a:spLocks noGrp="1"/>
          </p:cNvSpPr>
          <p:nvPr>
            <p:ph idx="1"/>
          </p:nvPr>
        </p:nvSpPr>
        <p:spPr>
          <a:xfrm>
            <a:off x="406775" y="1244531"/>
            <a:ext cx="11460327" cy="5158059"/>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a:extLst>
              <a:ext uri="{FF2B5EF4-FFF2-40B4-BE49-F238E27FC236}">
                <a16:creationId xmlns:a16="http://schemas.microsoft.com/office/drawing/2014/main" id="{302ECC4D-A3D9-EB85-A666-B264DBF8B798}"/>
              </a:ext>
            </a:extLst>
          </p:cNvPr>
          <p:cNvSpPr>
            <a:spLocks noGrp="1"/>
          </p:cNvSpPr>
          <p:nvPr>
            <p:ph idx="13"/>
          </p:nvPr>
        </p:nvSpPr>
        <p:spPr>
          <a:xfrm>
            <a:off x="406775" y="582340"/>
            <a:ext cx="11364781" cy="487456"/>
          </a:xfrm>
        </p:spPr>
        <p:txBody>
          <a:bodyPr/>
          <a:lstStyle/>
          <a:p>
            <a:r>
              <a:rPr lang="zh-CN" altLang="en-US" dirty="0"/>
              <a:t>時序差分學習</a:t>
            </a:r>
            <a:r>
              <a:rPr lang="en-US" altLang="zh-CN" dirty="0"/>
              <a:t>: </a:t>
            </a:r>
            <a:r>
              <a:rPr lang="zh-CN" altLang="en-US" dirty="0"/>
              <a:t>標準</a:t>
            </a:r>
            <a:r>
              <a:rPr lang="en-US" altLang="zh-CN" dirty="0"/>
              <a:t>Q-Learning</a:t>
            </a:r>
            <a:r>
              <a:rPr lang="zh-CN" altLang="en-US" dirty="0"/>
              <a:t>的局限性</a:t>
            </a:r>
          </a:p>
        </p:txBody>
      </p:sp>
      <p:sp>
        <p:nvSpPr>
          <p:cNvPr id="15" name="文本框 14">
            <a:extLst>
              <a:ext uri="{FF2B5EF4-FFF2-40B4-BE49-F238E27FC236}">
                <a16:creationId xmlns:a16="http://schemas.microsoft.com/office/drawing/2014/main" id="{76FC65FC-D96C-12FD-1375-E9E3D546E4D9}"/>
              </a:ext>
            </a:extLst>
          </p:cNvPr>
          <p:cNvSpPr txBox="1"/>
          <p:nvPr/>
        </p:nvSpPr>
        <p:spPr>
          <a:xfrm>
            <a:off x="406775" y="1164712"/>
            <a:ext cx="11659261" cy="2221762"/>
          </a:xfrm>
          <a:prstGeom prst="rect">
            <a:avLst/>
          </a:prstGeom>
          <a:noFill/>
        </p:spPr>
        <p:txBody>
          <a:bodyPr wrap="square">
            <a:spAutoFit/>
          </a:bodyPr>
          <a:lstStyle/>
          <a:p>
            <a:pPr marL="342900" indent="-342900">
              <a:lnSpc>
                <a:spcPct val="150000"/>
              </a:lnSpc>
              <a:buClr>
                <a:srgbClr val="0070C0"/>
              </a:buClr>
              <a:buFont typeface="Wingdings" panose="05000000000000000000" pitchFamily="2" charset="2"/>
              <a:buChar char="n"/>
            </a:pPr>
            <a:r>
              <a:rPr lang="zh-CN" altLang="en-US" sz="2400" dirty="0">
                <a:solidFill>
                  <a:srgbClr val="FF0000"/>
                </a:solidFill>
                <a:latin typeface="黑体" panose="02010609060101010101" pitchFamily="49" charset="-122"/>
                <a:ea typeface="黑体" panose="02010609060101010101" pitchFamily="49" charset="-122"/>
              </a:rPr>
              <a:t>傳統的</a:t>
            </a:r>
            <a:r>
              <a:rPr lang="en-US" altLang="zh-CN" sz="24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Q-Learning</a:t>
            </a:r>
            <a:r>
              <a:rPr lang="zh-CN" altLang="en-US" sz="2400" dirty="0">
                <a:solidFill>
                  <a:srgbClr val="FF0000"/>
                </a:solidFill>
                <a:latin typeface="黑体" panose="02010609060101010101" pitchFamily="49" charset="-122"/>
                <a:ea typeface="黑体" panose="02010609060101010101" pitchFamily="49" charset="-122"/>
              </a:rPr>
              <a:t>的局限性</a:t>
            </a:r>
            <a:r>
              <a:rPr lang="zh-CN" altLang="en-US" sz="2400" dirty="0">
                <a:latin typeface="黑体" panose="02010609060101010101" pitchFamily="49" charset="-122"/>
                <a:ea typeface="黑体" panose="02010609060101010101" pitchFamily="49" charset="-122"/>
              </a:rPr>
              <a:t>：</a:t>
            </a:r>
            <a:r>
              <a:rPr lang="zh-TW" altLang="en-US" sz="2400" dirty="0">
                <a:latin typeface="黑体" panose="02010609060101010101" pitchFamily="49" charset="-122"/>
                <a:ea typeface="黑体" panose="02010609060101010101" pitchFamily="49" charset="-122"/>
              </a:rPr>
              <a:t>使用</a:t>
            </a:r>
            <a:r>
              <a:rPr lang="zh-CN" altLang="en-US" sz="2400" dirty="0">
                <a:latin typeface="黑体" panose="02010609060101010101" pitchFamily="49" charset="-122"/>
                <a:ea typeface="黑体" panose="02010609060101010101" pitchFamily="49" charset="-122"/>
              </a:rPr>
              <a:t>“</a:t>
            </a:r>
            <a:r>
              <a:rPr lang="zh-TW" altLang="en-US" sz="2400" dirty="0">
                <a:latin typeface="黑体" panose="02010609060101010101" pitchFamily="49" charset="-122"/>
                <a:ea typeface="黑体" panose="02010609060101010101" pitchFamily="49" charset="-122"/>
              </a:rPr>
              <a:t>表格</a:t>
            </a:r>
            <a:r>
              <a:rPr lang="zh-CN" altLang="en-US" sz="2400" dirty="0">
                <a:latin typeface="黑体" panose="02010609060101010101" pitchFamily="49" charset="-122"/>
                <a:ea typeface="黑体" panose="02010609060101010101" pitchFamily="49" charset="-122"/>
              </a:rPr>
              <a:t>”</a:t>
            </a:r>
            <a:r>
              <a:rPr lang="zh-TW" altLang="en-US" sz="2400" dirty="0">
                <a:latin typeface="黑体" panose="02010609060101010101" pitchFamily="49" charset="-122"/>
                <a:ea typeface="黑体" panose="02010609060101010101" pitchFamily="49" charset="-122"/>
              </a:rPr>
              <a:t>方式來存儲每個「狀態－動作」的</a:t>
            </a:r>
            <a:r>
              <a:rPr lang="en-US" altLang="zh-TW" sz="2400" dirty="0">
                <a:latin typeface="Times New Roman" panose="02020603050405020304" pitchFamily="18" charset="0"/>
                <a:ea typeface="黑体" panose="02010609060101010101" pitchFamily="49" charset="-122"/>
                <a:cs typeface="Times New Roman" panose="02020603050405020304" pitchFamily="18" charset="0"/>
              </a:rPr>
              <a:t>Q</a:t>
            </a:r>
            <a:r>
              <a:rPr lang="zh-TW" altLang="en-US" sz="2400" dirty="0">
                <a:latin typeface="黑体" panose="02010609060101010101" pitchFamily="49" charset="-122"/>
                <a:ea typeface="黑体" panose="02010609060101010101" pitchFamily="49" charset="-122"/>
              </a:rPr>
              <a:t>值</a:t>
            </a:r>
            <a:r>
              <a:rPr lang="zh-CN" altLang="en-US" sz="2400" dirty="0">
                <a:latin typeface="黑体" panose="02010609060101010101" pitchFamily="49" charset="-122"/>
                <a:ea typeface="黑体" panose="02010609060101010101" pitchFamily="49" charset="-122"/>
              </a:rPr>
              <a:t>，</a:t>
            </a:r>
            <a:r>
              <a:rPr lang="zh-TW" altLang="en-US" sz="2400" dirty="0">
                <a:latin typeface="黑体" panose="02010609060101010101" pitchFamily="49" charset="-122"/>
                <a:ea typeface="黑体" panose="02010609060101010101" pitchFamily="49" charset="-122"/>
              </a:rPr>
              <a:t>這種方法適用於狀態數量有限、離散的環境</a:t>
            </a:r>
            <a:r>
              <a:rPr lang="zh-CN" altLang="en-US" sz="2400" dirty="0">
                <a:latin typeface="黑体" panose="02010609060101010101" pitchFamily="49" charset="-122"/>
                <a:ea typeface="黑体" panose="02010609060101010101" pitchFamily="49" charset="-122"/>
              </a:rPr>
              <a:t>（比如網格世界</a:t>
            </a:r>
            <a:r>
              <a:rPr lang="en-US" altLang="zh-CN" sz="2400" dirty="0">
                <a:latin typeface="黑体" panose="02010609060101010101" pitchFamily="49" charset="-122"/>
                <a:ea typeface="黑体" panose="02010609060101010101" pitchFamily="49" charset="-122"/>
              </a:rPr>
              <a:t>)</a:t>
            </a:r>
          </a:p>
          <a:p>
            <a:pPr marL="342900" indent="-342900">
              <a:lnSpc>
                <a:spcPct val="150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但</a:t>
            </a:r>
            <a:r>
              <a:rPr lang="zh-TW" altLang="en-US" sz="2400" dirty="0">
                <a:latin typeface="黑体" panose="02010609060101010101" pitchFamily="49" charset="-122"/>
                <a:ea typeface="黑体" panose="02010609060101010101" pitchFamily="49" charset="-122"/>
              </a:rPr>
              <a:t>自動駕駛</a:t>
            </a:r>
            <a:r>
              <a:rPr lang="zh-CN" altLang="en-US" sz="2400" dirty="0">
                <a:latin typeface="黑体" panose="02010609060101010101" pitchFamily="49" charset="-122"/>
                <a:ea typeface="黑体" panose="02010609060101010101" pitchFamily="49" charset="-122"/>
              </a:rPr>
              <a:t>中的車輛的狀態一般由速度、位置、轉向角等連續變量表示，每個變量都可能有無窮多取值 </a:t>
            </a:r>
            <a:r>
              <a:rPr lang="zh-CN" altLang="en-US" sz="2400" dirty="0">
                <a:latin typeface="黑体" panose="02010609060101010101" pitchFamily="49" charset="-122"/>
                <a:ea typeface="黑体" panose="02010609060101010101" pitchFamily="49" charset="-122"/>
                <a:sym typeface="Wingdings" panose="05000000000000000000" pitchFamily="2" charset="2"/>
              </a:rPr>
              <a:t> </a:t>
            </a:r>
            <a:endParaRPr lang="en-US" altLang="zh-CN" sz="2400" dirty="0">
              <a:latin typeface="黑体" panose="02010609060101010101" pitchFamily="49" charset="-122"/>
              <a:ea typeface="黑体" panose="02010609060101010101" pitchFamily="49" charset="-122"/>
            </a:endParaRPr>
          </a:p>
        </p:txBody>
      </p:sp>
      <p:pic>
        <p:nvPicPr>
          <p:cNvPr id="18" name="图片 17">
            <a:extLst>
              <a:ext uri="{FF2B5EF4-FFF2-40B4-BE49-F238E27FC236}">
                <a16:creationId xmlns:a16="http://schemas.microsoft.com/office/drawing/2014/main" id="{C6C83196-BB1F-BFB3-BB48-5BBC401E7CAE}"/>
              </a:ext>
            </a:extLst>
          </p:cNvPr>
          <p:cNvPicPr>
            <a:picLocks noChangeAspect="1"/>
          </p:cNvPicPr>
          <p:nvPr/>
        </p:nvPicPr>
        <p:blipFill>
          <a:blip r:embed="rId3"/>
          <a:stretch>
            <a:fillRect/>
          </a:stretch>
        </p:blipFill>
        <p:spPr>
          <a:xfrm>
            <a:off x="6825427" y="4058821"/>
            <a:ext cx="4375560" cy="1918029"/>
          </a:xfrm>
          <a:prstGeom prst="rect">
            <a:avLst/>
          </a:prstGeom>
        </p:spPr>
      </p:pic>
      <p:pic>
        <p:nvPicPr>
          <p:cNvPr id="22" name="图片 21" descr="形状&#10;&#10;AI 生成的内容可能不正确。">
            <a:extLst>
              <a:ext uri="{FF2B5EF4-FFF2-40B4-BE49-F238E27FC236}">
                <a16:creationId xmlns:a16="http://schemas.microsoft.com/office/drawing/2014/main" id="{9BE41C68-FA41-3F48-A3C5-D0B33910BE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327" y="3724928"/>
            <a:ext cx="4647247" cy="2550731"/>
          </a:xfrm>
          <a:prstGeom prst="rect">
            <a:avLst/>
          </a:prstGeom>
        </p:spPr>
      </p:pic>
      <p:sp>
        <p:nvSpPr>
          <p:cNvPr id="24" name="文本框 23">
            <a:extLst>
              <a:ext uri="{FF2B5EF4-FFF2-40B4-BE49-F238E27FC236}">
                <a16:creationId xmlns:a16="http://schemas.microsoft.com/office/drawing/2014/main" id="{8FB2E622-FF3E-0E06-15A3-805C9D5EBF2C}"/>
              </a:ext>
            </a:extLst>
          </p:cNvPr>
          <p:cNvSpPr txBox="1"/>
          <p:nvPr/>
        </p:nvSpPr>
        <p:spPr>
          <a:xfrm>
            <a:off x="5834414" y="3618802"/>
            <a:ext cx="6357586" cy="400110"/>
          </a:xfrm>
          <a:prstGeom prst="rect">
            <a:avLst/>
          </a:prstGeom>
          <a:noFill/>
        </p:spPr>
        <p:txBody>
          <a:bodyPr wrap="square">
            <a:spAutoFit/>
          </a:bodyPr>
          <a:lstStyle/>
          <a:p>
            <a:r>
              <a:rPr lang="zh-CN" altLang="en-US" sz="2000" i="0" kern="1200" dirty="0">
                <a:solidFill>
                  <a:srgbClr val="FF0000"/>
                </a:solidFill>
                <a:effectLst/>
                <a:latin typeface="黑体" panose="02010609060101010101" pitchFamily="49" charset="-122"/>
                <a:ea typeface="黑体" panose="02010609060101010101" pitchFamily="49" charset="-122"/>
              </a:rPr>
              <a:t>无法使用这种表格形式来记录無限個状态动作对的值</a:t>
            </a:r>
            <a:r>
              <a:rPr lang="zh-CN" altLang="en-US" sz="2000" dirty="0">
                <a:solidFill>
                  <a:srgbClr val="FF0000"/>
                </a:solidFill>
              </a:rPr>
              <a:t>！</a:t>
            </a:r>
          </a:p>
        </p:txBody>
      </p:sp>
      <p:sp>
        <p:nvSpPr>
          <p:cNvPr id="3" name="思想气泡: 云 2">
            <a:extLst>
              <a:ext uri="{FF2B5EF4-FFF2-40B4-BE49-F238E27FC236}">
                <a16:creationId xmlns:a16="http://schemas.microsoft.com/office/drawing/2014/main" id="{F19D80DE-B790-FD58-1A3F-5F577BB91108}"/>
              </a:ext>
            </a:extLst>
          </p:cNvPr>
          <p:cNvSpPr/>
          <p:nvPr/>
        </p:nvSpPr>
        <p:spPr>
          <a:xfrm>
            <a:off x="5040651" y="2868914"/>
            <a:ext cx="1195754" cy="740568"/>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5400" dirty="0">
                <a:latin typeface="Times New Roman" panose="02020603050405020304" pitchFamily="18" charset="0"/>
                <a:cs typeface="Times New Roman" panose="02020603050405020304" pitchFamily="18" charset="0"/>
              </a:rPr>
              <a:t>?</a:t>
            </a:r>
            <a:endParaRPr lang="zh-CN" altLang="en-US" sz="5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175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6B54E-D7FB-622E-36E7-C113426F7036}"/>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383E8F7D-56D2-3B44-5017-E5B43782EE75}"/>
              </a:ext>
            </a:extLst>
          </p:cNvPr>
          <p:cNvSpPr>
            <a:spLocks noGrp="1"/>
          </p:cNvSpPr>
          <p:nvPr>
            <p:ph idx="1"/>
          </p:nvPr>
        </p:nvSpPr>
        <p:spPr>
          <a:xfrm>
            <a:off x="406774" y="1157802"/>
            <a:ext cx="11517001" cy="1566995"/>
          </a:xfrm>
        </p:spPr>
        <p:txBody>
          <a:bodyPr/>
          <a:lstStyle/>
          <a:p>
            <a:pPr>
              <a:lnSpc>
                <a:spcPct val="125000"/>
              </a:lnSpc>
            </a:pPr>
            <a:r>
              <a:rPr lang="zh-TW" altLang="en-US" sz="2400" dirty="0"/>
              <a:t>規則系統</a:t>
            </a:r>
            <a:r>
              <a:rPr lang="zh-CN" altLang="en-US" sz="2400" dirty="0"/>
              <a:t>驱动方法</a:t>
            </a:r>
            <a:r>
              <a:rPr lang="zh-TW" altLang="en-US" sz="2400" dirty="0"/>
              <a:t>是自動駕駛早期與實際部署中的主流做法</a:t>
            </a:r>
            <a:r>
              <a:rPr lang="zh-CN" altLang="en-US" sz="2400" dirty="0"/>
              <a:t>。</a:t>
            </a:r>
            <a:endParaRPr lang="en-US" altLang="zh-CN" sz="2400" dirty="0"/>
          </a:p>
          <a:p>
            <a:pPr marL="0" indent="0">
              <a:lnSpc>
                <a:spcPct val="125000"/>
              </a:lnSpc>
              <a:buNone/>
            </a:pPr>
            <a:r>
              <a:rPr lang="zh-CN" altLang="en-US" sz="2400" dirty="0"/>
              <a:t>比如，早期的谷歌自動駕駛系統</a:t>
            </a:r>
            <a:r>
              <a:rPr lang="en-US" altLang="zh-CN" sz="2400" dirty="0"/>
              <a:t>Waymo</a:t>
            </a:r>
            <a:r>
              <a:rPr lang="zh-CN" altLang="en-US" sz="2400" dirty="0"/>
              <a:t>，包含大量显式规则和有限状态机，用于行为选择和路径规划。</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7" name="内容占位符 6">
            <a:extLst>
              <a:ext uri="{FF2B5EF4-FFF2-40B4-BE49-F238E27FC236}">
                <a16:creationId xmlns:a16="http://schemas.microsoft.com/office/drawing/2014/main" id="{8D552EA6-EC6F-9667-CC02-6A97F9CC8F13}"/>
              </a:ext>
            </a:extLst>
          </p:cNvPr>
          <p:cNvSpPr>
            <a:spLocks noGrp="1"/>
          </p:cNvSpPr>
          <p:nvPr>
            <p:ph idx="13"/>
          </p:nvPr>
        </p:nvSpPr>
        <p:spPr>
          <a:xfrm>
            <a:off x="406775" y="582340"/>
            <a:ext cx="11364781" cy="487456"/>
          </a:xfrm>
        </p:spPr>
        <p:txBody>
          <a:bodyPr/>
          <a:lstStyle/>
          <a:p>
            <a:r>
              <a:rPr lang="zh-TW" altLang="en-US" dirty="0"/>
              <a:t>自動駕駛決策的</a:t>
            </a:r>
            <a:r>
              <a:rPr lang="zh-CN" altLang="en-US" dirty="0"/>
              <a:t>另一類方法：規則</a:t>
            </a:r>
          </a:p>
        </p:txBody>
      </p:sp>
      <p:pic>
        <p:nvPicPr>
          <p:cNvPr id="56" name="图形 55">
            <a:extLst>
              <a:ext uri="{FF2B5EF4-FFF2-40B4-BE49-F238E27FC236}">
                <a16:creationId xmlns:a16="http://schemas.microsoft.com/office/drawing/2014/main" id="{74A1C827-CACA-AB0F-B5FD-3A3FC3A2BA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48175" y="3271837"/>
            <a:ext cx="6362700" cy="3586163"/>
          </a:xfrm>
          <a:prstGeom prst="rect">
            <a:avLst/>
          </a:prstGeom>
        </p:spPr>
      </p:pic>
      <p:sp>
        <p:nvSpPr>
          <p:cNvPr id="2" name="AutoShape 2" descr="Generated image">
            <a:extLst>
              <a:ext uri="{FF2B5EF4-FFF2-40B4-BE49-F238E27FC236}">
                <a16:creationId xmlns:a16="http://schemas.microsoft.com/office/drawing/2014/main" id="{224E7150-39DD-A723-EC95-E1791B97DFD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B4B413A8-BC88-5343-F928-0152C4CD0652}"/>
              </a:ext>
            </a:extLst>
          </p:cNvPr>
          <p:cNvPicPr>
            <a:picLocks noChangeAspect="1"/>
          </p:cNvPicPr>
          <p:nvPr/>
        </p:nvPicPr>
        <p:blipFill>
          <a:blip r:embed="rId5"/>
          <a:stretch>
            <a:fillRect/>
          </a:stretch>
        </p:blipFill>
        <p:spPr>
          <a:xfrm>
            <a:off x="7662355" y="3581400"/>
            <a:ext cx="4383541" cy="2789983"/>
          </a:xfrm>
          <a:prstGeom prst="rect">
            <a:avLst/>
          </a:prstGeom>
        </p:spPr>
      </p:pic>
      <p:sp>
        <p:nvSpPr>
          <p:cNvPr id="5" name="文本框 4">
            <a:extLst>
              <a:ext uri="{FF2B5EF4-FFF2-40B4-BE49-F238E27FC236}">
                <a16:creationId xmlns:a16="http://schemas.microsoft.com/office/drawing/2014/main" id="{48A8FEF8-872B-BCF1-43E4-630DD218E8DC}"/>
              </a:ext>
            </a:extLst>
          </p:cNvPr>
          <p:cNvSpPr txBox="1"/>
          <p:nvPr/>
        </p:nvSpPr>
        <p:spPr>
          <a:xfrm>
            <a:off x="420444" y="2696967"/>
            <a:ext cx="11625452" cy="1292662"/>
          </a:xfrm>
          <a:prstGeom prst="rect">
            <a:avLst/>
          </a:prstGeom>
          <a:noFill/>
        </p:spPr>
        <p:txBody>
          <a:bodyPr wrap="square" rtlCol="0">
            <a:spAutoFit/>
          </a:bodyPr>
          <a:lstStyle/>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但隨著技術進步，目前主流解決方案已經以數據驅動的深度學習方法為主，規則系統更多轉向安全層，独立于主决策系统</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如</a:t>
            </a:r>
            <a:r>
              <a:rPr lang="en-US" altLang="zh-CN" sz="2400" dirty="0">
                <a:latin typeface="Times New Roman" panose="02020603050405020304" pitchFamily="18" charset="0"/>
                <a:cs typeface="Times New Roman" panose="02020603050405020304" pitchFamily="18" charset="0"/>
              </a:rPr>
              <a:t>Mobileye</a:t>
            </a:r>
            <a:r>
              <a:rPr lang="en-US" altLang="zh-CN" sz="2400" dirty="0"/>
              <a:t>)</a:t>
            </a:r>
            <a:r>
              <a:rPr lang="zh-CN" altLang="en-US" sz="2400" dirty="0"/>
              <a:t>。</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dirty="0"/>
          </a:p>
        </p:txBody>
      </p:sp>
      <p:pic>
        <p:nvPicPr>
          <p:cNvPr id="10" name="图形 9">
            <a:extLst>
              <a:ext uri="{FF2B5EF4-FFF2-40B4-BE49-F238E27FC236}">
                <a16:creationId xmlns:a16="http://schemas.microsoft.com/office/drawing/2014/main" id="{5B6D3336-109C-32B3-7CB8-A683A919D3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6775" y="3858288"/>
            <a:ext cx="6800102" cy="2348060"/>
          </a:xfrm>
          <a:prstGeom prst="rect">
            <a:avLst/>
          </a:prstGeom>
        </p:spPr>
      </p:pic>
      <p:sp>
        <p:nvSpPr>
          <p:cNvPr id="11" name="文本框 10">
            <a:extLst>
              <a:ext uri="{FF2B5EF4-FFF2-40B4-BE49-F238E27FC236}">
                <a16:creationId xmlns:a16="http://schemas.microsoft.com/office/drawing/2014/main" id="{EBE9CB33-E52D-5537-579A-F54F22833FC4}"/>
              </a:ext>
            </a:extLst>
          </p:cNvPr>
          <p:cNvSpPr txBox="1"/>
          <p:nvPr/>
        </p:nvSpPr>
        <p:spPr>
          <a:xfrm>
            <a:off x="6536605" y="4263962"/>
            <a:ext cx="1340543" cy="400110"/>
          </a:xfrm>
          <a:prstGeom prst="rect">
            <a:avLst/>
          </a:prstGeom>
          <a:noFill/>
        </p:spPr>
        <p:txBody>
          <a:bodyPr wrap="square" rtlCol="0">
            <a:spAutoFit/>
          </a:bodyPr>
          <a:lstStyle/>
          <a:p>
            <a:r>
              <a:rPr lang="zh-CN" altLang="en-US" sz="2000" dirty="0">
                <a:solidFill>
                  <a:schemeClr val="accent5">
                    <a:lumMod val="75000"/>
                  </a:schemeClr>
                </a:solidFill>
                <a:latin typeface="Times New Roman" panose="02020603050405020304" pitchFamily="18" charset="0"/>
                <a:ea typeface="黑体" panose="02010609060101010101" pitchFamily="49" charset="-122"/>
                <a:cs typeface="Times New Roman" panose="02020603050405020304" pitchFamily="18" charset="0"/>
              </a:rPr>
              <a:t>網絡輸出</a:t>
            </a:r>
          </a:p>
        </p:txBody>
      </p:sp>
    </p:spTree>
    <p:extLst>
      <p:ext uri="{BB962C8B-B14F-4D97-AF65-F5344CB8AC3E}">
        <p14:creationId xmlns:p14="http://schemas.microsoft.com/office/powerpoint/2010/main" val="2495086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5AA9E-36D0-F9DD-2DDD-232C629F7013}"/>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9F82CD2E-B0F2-53FC-C1A6-234A8FAC6802}"/>
              </a:ext>
            </a:extLst>
          </p:cNvPr>
          <p:cNvSpPr>
            <a:spLocks noGrp="1"/>
          </p:cNvSpPr>
          <p:nvPr>
            <p:ph idx="1"/>
          </p:nvPr>
        </p:nvSpPr>
        <p:spPr>
          <a:xfrm>
            <a:off x="665165" y="849970"/>
            <a:ext cx="11364780" cy="5158059"/>
          </a:xfrm>
        </p:spPr>
        <p:txBody>
          <a:bodyPr/>
          <a:lstStyle/>
          <a:p>
            <a:pPr marL="0" indent="0">
              <a:lnSpc>
                <a:spcPct val="150000"/>
              </a:lnSpc>
              <a:buNone/>
            </a:pPr>
            <a:r>
              <a:rPr lang="en-US" altLang="zh-CN" dirty="0"/>
              <a:t>2. </a:t>
            </a:r>
            <a:r>
              <a:rPr lang="zh-CN" altLang="en-US" dirty="0"/>
              <a:t>基於深度强化学习的自動駕駛決策模型</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2.1.</a:t>
            </a:r>
            <a:r>
              <a:rPr lang="zh-CN" altLang="en-US" sz="2400" dirty="0">
                <a:latin typeface="黑体" panose="02010609060101010101" pitchFamily="49" charset="-122"/>
                <a:ea typeface="黑体" panose="02010609060101010101" pitchFamily="49" charset="-122"/>
              </a:rPr>
              <a:t> 无模型强化学习</a:t>
            </a:r>
            <a:r>
              <a:rPr lang="en-US" altLang="zh-CN" sz="2400" dirty="0">
                <a:latin typeface="黑体" panose="02010609060101010101" pitchFamily="49" charset="-122"/>
                <a:ea typeface="黑体" panose="02010609060101010101" pitchFamily="49" charset="-122"/>
              </a:rPr>
              <a:t> </a:t>
            </a:r>
          </a:p>
          <a:p>
            <a:pPr lvl="4">
              <a:lnSpc>
                <a:spcPct val="150000"/>
              </a:lnSpc>
            </a:pPr>
            <a:r>
              <a:rPr lang="en-US" altLang="zh-CN" sz="2400" dirty="0">
                <a:latin typeface="黑体" panose="02010609060101010101" pitchFamily="49" charset="-122"/>
                <a:ea typeface="黑体" panose="02010609060101010101" pitchFamily="49" charset="-122"/>
              </a:rPr>
              <a:t> 2.2. </a:t>
            </a:r>
            <a:r>
              <a:rPr lang="zh-CN" altLang="en-US" sz="2400" dirty="0">
                <a:latin typeface="黑体" panose="02010609060101010101" pitchFamily="49" charset="-122"/>
                <a:ea typeface="黑体" panose="02010609060101010101" pitchFamily="49" charset="-122"/>
              </a:rPr>
              <a:t>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2.3.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p>
          <a:p>
            <a:pPr lvl="4">
              <a:lnSpc>
                <a:spcPct val="150000"/>
              </a:lnSpc>
            </a:pPr>
            <a:r>
              <a:rPr lang="en-US" altLang="zh-CN" sz="2400" dirty="0">
                <a:latin typeface="黑体" panose="02010609060101010101" pitchFamily="49" charset="-122"/>
                <a:ea typeface="黑体" panose="02010609060101010101" pitchFamily="49" charset="-122"/>
              </a:rPr>
              <a:t> 2.4. </a:t>
            </a:r>
            <a:r>
              <a:rPr lang="zh-CN" altLang="en-US" sz="2400" dirty="0">
                <a:latin typeface="黑体" panose="02010609060101010101" pitchFamily="49" charset="-122"/>
                <a:ea typeface="黑体" panose="02010609060101010101" pitchFamily="49" charset="-122"/>
              </a:rPr>
              <a:t>值函数近似</a:t>
            </a:r>
            <a:endParaRPr lang="en-US" altLang="zh-CN" sz="24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线性值函数近似</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 非线性值函数近似：神经网络</a:t>
            </a:r>
            <a:endParaRPr lang="en-US" altLang="zh-CN" sz="20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2.5. </a:t>
            </a:r>
            <a:r>
              <a:rPr lang="zh-CN" altLang="en-US" sz="2400" dirty="0">
                <a:latin typeface="黑体" panose="02010609060101010101" pitchFamily="49" charset="-122"/>
                <a:ea typeface="黑体" panose="02010609060101010101" pitchFamily="49" charset="-122"/>
              </a:rPr>
              <a:t>深度强化学习</a:t>
            </a:r>
            <a:endParaRPr lang="zh-CN" altLang="en-US" dirty="0"/>
          </a:p>
        </p:txBody>
      </p:sp>
      <p:sp>
        <p:nvSpPr>
          <p:cNvPr id="3" name="灯片编号占位符 2">
            <a:extLst>
              <a:ext uri="{FF2B5EF4-FFF2-40B4-BE49-F238E27FC236}">
                <a16:creationId xmlns:a16="http://schemas.microsoft.com/office/drawing/2014/main" id="{5A7D1336-F66F-AF00-35B2-50C2CD17AB6E}"/>
              </a:ext>
            </a:extLst>
          </p:cNvPr>
          <p:cNvSpPr>
            <a:spLocks noGrp="1"/>
          </p:cNvSpPr>
          <p:nvPr>
            <p:ph type="sldNum" sz="quarter" idx="12"/>
          </p:nvPr>
        </p:nvSpPr>
        <p:spPr/>
        <p:txBody>
          <a:bodyPr/>
          <a:lstStyle/>
          <a:p>
            <a:fld id="{2D0209AD-E28C-4726-BE4E-D4239F457C7A}" type="slidenum">
              <a:rPr lang="zh-TW" altLang="en-US" smtClean="0"/>
              <a:t>50</a:t>
            </a:fld>
            <a:endParaRPr lang="zh-TW" altLang="en-US"/>
          </a:p>
        </p:txBody>
      </p:sp>
      <p:sp>
        <p:nvSpPr>
          <p:cNvPr id="5" name="矩形: 圆角 4">
            <a:extLst>
              <a:ext uri="{FF2B5EF4-FFF2-40B4-BE49-F238E27FC236}">
                <a16:creationId xmlns:a16="http://schemas.microsoft.com/office/drawing/2014/main" id="{88A1BCDD-14A1-0B96-2BE6-AB03E2ABE806}"/>
              </a:ext>
            </a:extLst>
          </p:cNvPr>
          <p:cNvSpPr/>
          <p:nvPr/>
        </p:nvSpPr>
        <p:spPr>
          <a:xfrm>
            <a:off x="2266950" y="3562350"/>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5200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DE997-69A1-BD7A-760F-8AB90686A897}"/>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8130FB0-731E-8286-7B81-46CCC5867802}"/>
              </a:ext>
            </a:extLst>
          </p:cNvPr>
          <p:cNvSpPr>
            <a:spLocks noGrp="1"/>
          </p:cNvSpPr>
          <p:nvPr>
            <p:ph type="sldNum" sz="quarter" idx="12"/>
          </p:nvPr>
        </p:nvSpPr>
        <p:spPr/>
        <p:txBody>
          <a:bodyPr/>
          <a:lstStyle/>
          <a:p>
            <a:fld id="{2D0209AD-E28C-4726-BE4E-D4239F457C7A}" type="slidenum">
              <a:rPr lang="zh-TW" altLang="en-US" smtClean="0"/>
              <a:t>51</a:t>
            </a:fld>
            <a:endParaRPr lang="zh-TW" altLang="en-US"/>
          </a:p>
        </p:txBody>
      </p:sp>
      <p:sp>
        <p:nvSpPr>
          <p:cNvPr id="7" name="内容占位符 6">
            <a:extLst>
              <a:ext uri="{FF2B5EF4-FFF2-40B4-BE49-F238E27FC236}">
                <a16:creationId xmlns:a16="http://schemas.microsoft.com/office/drawing/2014/main" id="{1FA75B88-4E3D-324C-ACA6-413920B7BD2F}"/>
              </a:ext>
            </a:extLst>
          </p:cNvPr>
          <p:cNvSpPr>
            <a:spLocks noGrp="1"/>
          </p:cNvSpPr>
          <p:nvPr>
            <p:ph idx="13"/>
          </p:nvPr>
        </p:nvSpPr>
        <p:spPr/>
        <p:txBody>
          <a:bodyPr/>
          <a:lstStyle/>
          <a:p>
            <a:r>
              <a:rPr lang="zh-CN" altLang="en-US" dirty="0"/>
              <a:t>如何解決連續狀態空間的問題：值函數近似</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69EFFDB-E5D5-CF3C-8750-2B86171D7C35}"/>
                  </a:ext>
                </a:extLst>
              </p:cNvPr>
              <p:cNvSpPr txBox="1"/>
              <p:nvPr/>
            </p:nvSpPr>
            <p:spPr>
              <a:xfrm>
                <a:off x="313676" y="1132558"/>
                <a:ext cx="11564647" cy="2257669"/>
              </a:xfrm>
              <a:prstGeom prst="rect">
                <a:avLst/>
              </a:prstGeom>
              <a:noFill/>
            </p:spPr>
            <p:txBody>
              <a:bodyPr wrap="square" rtlCol="0">
                <a:spAutoFit/>
              </a:bodyPr>
              <a:lstStyle/>
              <a:p>
                <a:pPr marL="342900" indent="-342900">
                  <a:lnSpc>
                    <a:spcPct val="150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想象有一組一維狀態 </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r>
                          <a:rPr lang="en-US" altLang="zh-CN" sz="2400">
                            <a:latin typeface="Cambria Math" panose="02040503050406030204" pitchFamily="18" charset="0"/>
                            <a:ea typeface="黑体" panose="02010609060101010101" pitchFamily="49" charset="-122"/>
                          </a:rPr>
                          <m:t>1</m:t>
                        </m:r>
                      </m:sub>
                    </m:sSub>
                    <m:r>
                      <a:rPr lang="en-US" altLang="zh-CN" sz="2400">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r>
                          <a:rPr lang="en-US" altLang="zh-CN" sz="2400">
                            <a:latin typeface="Cambria Math" panose="02040503050406030204" pitchFamily="18" charset="0"/>
                            <a:ea typeface="黑体" panose="02010609060101010101" pitchFamily="49" charset="-122"/>
                          </a:rPr>
                          <m:t>2</m:t>
                        </m:r>
                      </m:sub>
                    </m:sSub>
                    <m:r>
                      <a:rPr lang="en-US" altLang="zh-CN" sz="2400">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d>
                          <m:dPr>
                            <m:begChr m:val="|"/>
                            <m:endChr m:val="|"/>
                            <m:ctrlPr>
                              <a:rPr lang="en-US" altLang="zh-CN" sz="2400" b="0" i="1" smtClean="0">
                                <a:latin typeface="Cambria Math" panose="02040503050406030204" pitchFamily="18" charset="0"/>
                                <a:ea typeface="黑体" panose="02010609060101010101" pitchFamily="49" charset="-122"/>
                              </a:rPr>
                            </m:ctrlPr>
                          </m:dPr>
                          <m:e>
                            <m:r>
                              <a:rPr lang="en-US" altLang="zh-CN" sz="2400" i="1">
                                <a:latin typeface="Cambria Math" panose="02040503050406030204" pitchFamily="18" charset="0"/>
                                <a:ea typeface="黑体" panose="02010609060101010101" pitchFamily="49" charset="-122"/>
                              </a:rPr>
                              <m:t>𝑠</m:t>
                            </m:r>
                          </m:e>
                        </m:d>
                      </m:sub>
                    </m:sSub>
                    <m:r>
                      <a:rPr lang="en-US" altLang="zh-CN" sz="2400" b="0" i="0" smtClean="0">
                        <a:latin typeface="Cambria Math" panose="02040503050406030204" pitchFamily="18" charset="0"/>
                        <a:ea typeface="黑体" panose="02010609060101010101" pitchFamily="49" charset="-122"/>
                      </a:rPr>
                      <m:t>,</m:t>
                    </m:r>
                  </m:oMath>
                </a14:m>
                <a:r>
                  <a:rPr lang="zh-CN" altLang="en-US" sz="2400" dirty="0">
                    <a:latin typeface="黑体" panose="02010609060101010101" pitchFamily="49" charset="-122"/>
                    <a:ea typeface="黑体" panose="02010609060101010101" pitchFamily="49" charset="-122"/>
                  </a:rPr>
                  <a:t> 他們的狀態值是</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 </m:t>
                        </m:r>
                        <m:r>
                          <a:rPr lang="en-US" altLang="zh-CN" sz="2400">
                            <a:latin typeface="Cambria Math" panose="02040503050406030204" pitchFamily="18" charset="0"/>
                            <a:ea typeface="黑体" panose="02010609060101010101" pitchFamily="49" charset="-122"/>
                          </a:rPr>
                          <m:t>𝑉</m:t>
                        </m:r>
                      </m:e>
                      <m:sub>
                        <m:r>
                          <a:rPr lang="zh-CN" altLang="en-US" sz="2400">
                            <a:latin typeface="Cambria Math" panose="02040503050406030204" pitchFamily="18" charset="0"/>
                            <a:ea typeface="黑体" panose="02010609060101010101" pitchFamily="49" charset="-122"/>
                          </a:rPr>
                          <m:t>𝜋</m:t>
                        </m:r>
                      </m:sub>
                    </m:sSub>
                    <m:d>
                      <m:dPr>
                        <m:ctrlPr>
                          <a:rPr lang="en-US" altLang="zh-CN" sz="2400" i="1">
                            <a:latin typeface="Cambria Math" panose="02040503050406030204" pitchFamily="18" charset="0"/>
                            <a:ea typeface="黑体" panose="02010609060101010101" pitchFamily="49" charset="-122"/>
                          </a:rPr>
                        </m:ctrlPr>
                      </m:dPr>
                      <m:e>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r>
                              <a:rPr lang="en-US" altLang="zh-CN" sz="2400">
                                <a:latin typeface="Cambria Math" panose="02040503050406030204" pitchFamily="18" charset="0"/>
                                <a:ea typeface="黑体" panose="02010609060101010101" pitchFamily="49" charset="-122"/>
                              </a:rPr>
                              <m:t>1</m:t>
                            </m:r>
                          </m:sub>
                        </m:sSub>
                      </m:e>
                    </m:d>
                    <m:r>
                      <a:rPr lang="en-US" altLang="zh-CN" sz="2400">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𝑉</m:t>
                        </m:r>
                      </m:e>
                      <m:sub>
                        <m:r>
                          <a:rPr lang="zh-CN" altLang="en-US" sz="2400">
                            <a:latin typeface="Cambria Math" panose="02040503050406030204" pitchFamily="18" charset="0"/>
                            <a:ea typeface="黑体" panose="02010609060101010101" pitchFamily="49" charset="-122"/>
                          </a:rPr>
                          <m:t>𝜋</m:t>
                        </m:r>
                      </m:sub>
                    </m:sSub>
                    <m:d>
                      <m:dPr>
                        <m:ctrlPr>
                          <a:rPr lang="en-US" altLang="zh-CN" sz="2400" i="1">
                            <a:latin typeface="Cambria Math" panose="02040503050406030204" pitchFamily="18" charset="0"/>
                            <a:ea typeface="黑体" panose="02010609060101010101" pitchFamily="49" charset="-122"/>
                          </a:rPr>
                        </m:ctrlPr>
                      </m:dPr>
                      <m:e>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r>
                              <a:rPr lang="en-US" altLang="zh-CN" sz="2400">
                                <a:latin typeface="Cambria Math" panose="02040503050406030204" pitchFamily="18" charset="0"/>
                                <a:ea typeface="黑体" panose="02010609060101010101" pitchFamily="49" charset="-122"/>
                              </a:rPr>
                              <m:t>2</m:t>
                            </m:r>
                          </m:sub>
                        </m:sSub>
                      </m:e>
                    </m:d>
                    <m:r>
                      <a:rPr lang="en-US" altLang="zh-CN" sz="2400">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𝑉</m:t>
                        </m:r>
                      </m:e>
                      <m:sub>
                        <m:r>
                          <a:rPr lang="zh-CN" altLang="en-US" sz="2400">
                            <a:latin typeface="Cambria Math" panose="02040503050406030204" pitchFamily="18" charset="0"/>
                            <a:ea typeface="黑体" panose="02010609060101010101" pitchFamily="49" charset="-122"/>
                          </a:rPr>
                          <m:t>𝜋</m:t>
                        </m:r>
                      </m:sub>
                    </m:sSub>
                    <m:d>
                      <m:dPr>
                        <m:ctrlPr>
                          <a:rPr lang="en-US" altLang="zh-CN" sz="2400" i="1">
                            <a:latin typeface="Cambria Math" panose="02040503050406030204" pitchFamily="18" charset="0"/>
                            <a:ea typeface="黑体" panose="02010609060101010101" pitchFamily="49" charset="-122"/>
                          </a:rPr>
                        </m:ctrlPr>
                      </m:dPr>
                      <m:e>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𝑠</m:t>
                            </m:r>
                          </m:e>
                          <m:sub>
                            <m:r>
                              <a:rPr lang="en-US" altLang="zh-CN" sz="2400">
                                <a:latin typeface="Cambria Math" panose="02040503050406030204" pitchFamily="18" charset="0"/>
                                <a:ea typeface="黑体" panose="02010609060101010101" pitchFamily="49" charset="-122"/>
                              </a:rPr>
                              <m:t>𝑛</m:t>
                            </m:r>
                          </m:sub>
                        </m:sSub>
                      </m:e>
                    </m:d>
                    <m:r>
                      <a:rPr lang="en-US" altLang="zh-CN" sz="2400" b="0" i="0" smtClean="0">
                        <a:latin typeface="Cambria Math" panose="02040503050406030204" pitchFamily="18" charset="0"/>
                        <a:ea typeface="黑体" panose="02010609060101010101" pitchFamily="49" charset="-122"/>
                      </a:rPr>
                      <m:t>,</m:t>
                    </m:r>
                  </m:oMath>
                </a14:m>
                <a:r>
                  <a:rPr lang="zh-CN" altLang="en-US" sz="2400" dirty="0">
                    <a:latin typeface="黑体" panose="02010609060101010101" pitchFamily="49" charset="-122"/>
                    <a:ea typeface="黑体" panose="02010609060101010101" pitchFamily="49" charset="-122"/>
                  </a:rPr>
                  <a:t> 假設</a:t>
                </a:r>
                <a14:m>
                  <m:oMath xmlns:m="http://schemas.openxmlformats.org/officeDocument/2006/math">
                    <m:d>
                      <m:dPr>
                        <m:begChr m:val="|"/>
                        <m:endChr m:val="|"/>
                        <m:ctrlPr>
                          <a:rPr lang="en-US" altLang="zh-CN" sz="2400" i="1">
                            <a:latin typeface="Cambria Math" panose="02040503050406030204" pitchFamily="18" charset="0"/>
                            <a:ea typeface="黑体" panose="02010609060101010101" pitchFamily="49" charset="-122"/>
                          </a:rPr>
                        </m:ctrlPr>
                      </m:dPr>
                      <m:e>
                        <m:r>
                          <m:rPr>
                            <m:sty m:val="p"/>
                          </m:rPr>
                          <a:rPr lang="en-US" altLang="zh-CN" sz="2400" i="1">
                            <a:latin typeface="Cambria Math" panose="02040503050406030204" pitchFamily="18" charset="0"/>
                            <a:ea typeface="黑体" panose="02010609060101010101" pitchFamily="49" charset="-122"/>
                          </a:rPr>
                          <m:t>s</m:t>
                        </m:r>
                      </m:e>
                    </m:d>
                    <m:r>
                      <a:rPr lang="en-US" altLang="zh-CN" sz="2400" b="0" i="1" smtClean="0">
                        <a:latin typeface="Cambria Math" panose="02040503050406030204" pitchFamily="18" charset="0"/>
                        <a:ea typeface="黑体" panose="02010609060101010101" pitchFamily="49" charset="-122"/>
                      </a:rPr>
                      <m:t> </m:t>
                    </m:r>
                    <m:r>
                      <a:rPr lang="zh-CN" altLang="en-US" sz="2400" i="1">
                        <a:latin typeface="Cambria Math" panose="02040503050406030204" pitchFamily="18" charset="0"/>
                        <a:ea typeface="黑体" panose="02010609060101010101" pitchFamily="49" charset="-122"/>
                      </a:rPr>
                      <m:t>是</m:t>
                    </m:r>
                    <m:r>
                      <a:rPr lang="zh-CN" altLang="en-US" sz="2400" i="1" smtClean="0">
                        <a:latin typeface="Cambria Math" panose="02040503050406030204" pitchFamily="18" charset="0"/>
                        <a:ea typeface="黑体" panose="02010609060101010101" pitchFamily="49" charset="-122"/>
                      </a:rPr>
                      <m:t>趨於無窮大</m:t>
                    </m:r>
                  </m:oMath>
                </a14:m>
                <a:r>
                  <a:rPr lang="zh-CN" altLang="en-US" sz="2400" dirty="0">
                    <a:latin typeface="黑体" panose="02010609060101010101" pitchFamily="49" charset="-122"/>
                    <a:ea typeface="黑体" panose="02010609060101010101" pitchFamily="49" charset="-122"/>
                  </a:rPr>
                  <a:t>的</a:t>
                </a:r>
                <a:endParaRPr lang="en-US" altLang="zh-CN" sz="2400"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如果我們能找到狀態</a:t>
                </a:r>
                <a14:m>
                  <m:oMath xmlns:m="http://schemas.openxmlformats.org/officeDocument/2006/math">
                    <m:r>
                      <a:rPr lang="en-US" altLang="zh-CN" sz="2400" b="0" i="1" smtClean="0">
                        <a:latin typeface="Cambria Math" panose="02040503050406030204" pitchFamily="18" charset="0"/>
                        <a:ea typeface="黑体" panose="02010609060101010101" pitchFamily="49" charset="-122"/>
                      </a:rPr>
                      <m:t>𝑠</m:t>
                    </m:r>
                  </m:oMath>
                </a14:m>
                <a:r>
                  <a:rPr lang="en-US" altLang="zh-CN" sz="2400" b="0" i="1" dirty="0">
                    <a:latin typeface="Cambria Math" panose="02040503050406030204" pitchFamily="18" charset="0"/>
                    <a:ea typeface="黑体" panose="02010609060101010101" pitchFamily="49" charset="-122"/>
                  </a:rPr>
                  <a:t> </a:t>
                </a:r>
                <a:r>
                  <a:rPr lang="en-US" altLang="zh-CN" sz="2400" dirty="0">
                    <a:latin typeface="Cambria Math" panose="02040503050406030204" pitchFamily="18" charset="0"/>
                    <a:ea typeface="黑体" panose="02010609060101010101" pitchFamily="49" charset="-122"/>
                  </a:rPr>
                  <a:t>(</a:t>
                </a:r>
                <a:r>
                  <a:rPr lang="zh-CN" altLang="en-US" sz="2400" b="1" dirty="0">
                    <a:latin typeface="Cambria Math" panose="02040503050406030204" pitchFamily="18" charset="0"/>
                    <a:ea typeface="黑体" panose="02010609060101010101" pitchFamily="49" charset="-122"/>
                  </a:rPr>
                  <a:t>自變量</a:t>
                </a:r>
                <a:r>
                  <a:rPr lang="en-US" altLang="zh-CN" sz="2400" dirty="0">
                    <a:latin typeface="Cambria Math" panose="02040503050406030204" pitchFamily="18" charset="0"/>
                    <a:ea typeface="黑体" panose="02010609060101010101" pitchFamily="49" charset="-122"/>
                  </a:rPr>
                  <a:t>)</a:t>
                </a:r>
                <a:r>
                  <a:rPr lang="zh-CN" altLang="en-US" sz="2400" dirty="0">
                    <a:latin typeface="Cambria Math" panose="02040503050406030204" pitchFamily="18" charset="0"/>
                    <a:ea typeface="黑体" panose="02010609060101010101" pitchFamily="49" charset="-122"/>
                  </a:rPr>
                  <a:t> 與狀態值</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 </m:t>
                        </m:r>
                        <m:r>
                          <a:rPr lang="en-US" altLang="zh-CN" sz="2400">
                            <a:latin typeface="Cambria Math" panose="02040503050406030204" pitchFamily="18" charset="0"/>
                            <a:ea typeface="黑体" panose="02010609060101010101" pitchFamily="49" charset="-122"/>
                          </a:rPr>
                          <m:t>𝑉</m:t>
                        </m:r>
                      </m:e>
                      <m:sub>
                        <m:r>
                          <a:rPr lang="zh-CN" altLang="en-US" sz="2400">
                            <a:latin typeface="Cambria Math" panose="02040503050406030204" pitchFamily="18" charset="0"/>
                            <a:ea typeface="黑体" panose="02010609060101010101" pitchFamily="49" charset="-122"/>
                          </a:rPr>
                          <m:t>𝜋</m:t>
                        </m:r>
                      </m:sub>
                    </m:sSub>
                    <m:d>
                      <m:dPr>
                        <m:ctrlPr>
                          <a:rPr lang="en-US" altLang="zh-CN" sz="2400" i="1">
                            <a:latin typeface="Cambria Math" panose="02040503050406030204" pitchFamily="18" charset="0"/>
                            <a:ea typeface="黑体" panose="02010609060101010101" pitchFamily="49" charset="-122"/>
                          </a:rPr>
                        </m:ctrlPr>
                      </m:dPr>
                      <m:e>
                        <m:r>
                          <a:rPr lang="en-US" altLang="zh-CN" sz="2400" b="0" i="1" smtClean="0">
                            <a:latin typeface="Cambria Math" panose="02040503050406030204" pitchFamily="18" charset="0"/>
                            <a:ea typeface="黑体" panose="02010609060101010101" pitchFamily="49" charset="-122"/>
                          </a:rPr>
                          <m:t>𝑠</m:t>
                        </m:r>
                      </m:e>
                    </m:d>
                  </m:oMath>
                </a14:m>
                <a:r>
                  <a:rPr lang="en-US" altLang="zh-CN" sz="2400" b="0" i="1" dirty="0">
                    <a:latin typeface="Cambria Math" panose="02040503050406030204" pitchFamily="18" charset="0"/>
                    <a:ea typeface="黑体" panose="02010609060101010101" pitchFamily="49" charset="-122"/>
                  </a:rPr>
                  <a:t> </a:t>
                </a:r>
                <a:r>
                  <a:rPr lang="en-US" altLang="zh-CN" sz="2400" dirty="0">
                    <a:latin typeface="Cambria Math" panose="02040503050406030204" pitchFamily="18" charset="0"/>
                    <a:ea typeface="黑体" panose="02010609060101010101" pitchFamily="49" charset="-122"/>
                  </a:rPr>
                  <a:t>(</a:t>
                </a:r>
                <a:r>
                  <a:rPr lang="zh-CN" altLang="en-US" sz="2400" b="1" dirty="0">
                    <a:latin typeface="Cambria Math" panose="02040503050406030204" pitchFamily="18" charset="0"/>
                    <a:ea typeface="黑体" panose="02010609060101010101" pitchFamily="49" charset="-122"/>
                  </a:rPr>
                  <a:t>因變量</a:t>
                </a:r>
                <a:r>
                  <a:rPr lang="en-US" altLang="zh-CN" sz="2400" dirty="0">
                    <a:latin typeface="Cambria Math" panose="02040503050406030204" pitchFamily="18" charset="0"/>
                    <a:ea typeface="黑体" panose="02010609060101010101" pitchFamily="49" charset="-122"/>
                  </a:rPr>
                  <a:t>) </a:t>
                </a:r>
                <a:r>
                  <a:rPr lang="zh-CN" altLang="en-US" sz="2400" dirty="0">
                    <a:latin typeface="Cambria Math" panose="02040503050406030204" pitchFamily="18" charset="0"/>
                    <a:ea typeface="黑体" panose="02010609060101010101" pitchFamily="49" charset="-122"/>
                  </a:rPr>
                  <a:t>之間的映射關係，</a:t>
                </a:r>
                <a:endParaRPr lang="en-US" altLang="zh-CN" sz="2400" dirty="0">
                  <a:latin typeface="Cambria Math" panose="02040503050406030204" pitchFamily="18" charset="0"/>
                  <a:ea typeface="黑体" panose="02010609060101010101" pitchFamily="49" charset="-122"/>
                </a:endParaRPr>
              </a:p>
              <a:p>
                <a:pPr>
                  <a:lnSpc>
                    <a:spcPct val="150000"/>
                  </a:lnSpc>
                </a:pPr>
                <a:r>
                  <a:rPr lang="zh-CN" altLang="en-US" sz="2400" dirty="0">
                    <a:latin typeface="Cambria Math" panose="02040503050406030204" pitchFamily="18" charset="0"/>
                    <a:ea typeface="黑体" panose="02010609060101010101" pitchFamily="49" charset="-122"/>
                  </a:rPr>
                  <a:t>那就能对</a:t>
                </a:r>
                <a:r>
                  <a:rPr lang="zh-CN" altLang="en-US" sz="2400" b="1" dirty="0">
                    <a:solidFill>
                      <a:srgbClr val="FF0000"/>
                    </a:solidFill>
                    <a:latin typeface="Cambria Math" panose="02040503050406030204" pitchFamily="18" charset="0"/>
                    <a:ea typeface="黑体" panose="02010609060101010101" pitchFamily="49" charset="-122"/>
                  </a:rPr>
                  <a:t>未曾访问过，但与已见状态相似的状态</a:t>
                </a:r>
                <a:r>
                  <a:rPr lang="zh-CN" altLang="en-US" sz="2400" dirty="0">
                    <a:latin typeface="Cambria Math" panose="02040503050406030204" pitchFamily="18" charset="0"/>
                    <a:ea typeface="黑体" panose="02010609060101010101" pitchFamily="49" charset="-122"/>
                  </a:rPr>
                  <a:t>进行泛化。</a:t>
                </a:r>
                <a:endParaRPr lang="zh-CN" altLang="en-US" sz="2400" dirty="0">
                  <a:latin typeface="黑体" panose="02010609060101010101" pitchFamily="49" charset="-122"/>
                  <a:ea typeface="黑体" panose="02010609060101010101" pitchFamily="49" charset="-122"/>
                </a:endParaRPr>
              </a:p>
            </p:txBody>
          </p:sp>
        </mc:Choice>
        <mc:Fallback xmlns="">
          <p:sp>
            <p:nvSpPr>
              <p:cNvPr id="8" name="文本框 7">
                <a:extLst>
                  <a:ext uri="{FF2B5EF4-FFF2-40B4-BE49-F238E27FC236}">
                    <a16:creationId xmlns:a16="http://schemas.microsoft.com/office/drawing/2014/main" id="{669EFFDB-E5D5-CF3C-8750-2B86171D7C35}"/>
                  </a:ext>
                </a:extLst>
              </p:cNvPr>
              <p:cNvSpPr txBox="1">
                <a:spLocks noRot="1" noChangeAspect="1" noMove="1" noResize="1" noEditPoints="1" noAdjustHandles="1" noChangeArrowheads="1" noChangeShapeType="1" noTextEdit="1"/>
              </p:cNvSpPr>
              <p:nvPr/>
            </p:nvSpPr>
            <p:spPr>
              <a:xfrm>
                <a:off x="313676" y="1132558"/>
                <a:ext cx="11564647" cy="2257669"/>
              </a:xfrm>
              <a:prstGeom prst="rect">
                <a:avLst/>
              </a:prstGeom>
              <a:blipFill>
                <a:blip r:embed="rId3"/>
                <a:stretch>
                  <a:fillRect l="-790" b="-51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5343E342-ACB4-0F3D-931D-2C521DB62617}"/>
                  </a:ext>
                </a:extLst>
              </p:cNvPr>
              <p:cNvSpPr txBox="1"/>
              <p:nvPr/>
            </p:nvSpPr>
            <p:spPr>
              <a:xfrm>
                <a:off x="358647" y="3544180"/>
                <a:ext cx="9447089" cy="2775760"/>
              </a:xfrm>
              <a:prstGeom prst="rect">
                <a:avLst/>
              </a:prstGeom>
              <a:noFill/>
            </p:spPr>
            <p:txBody>
              <a:bodyPr wrap="square" rtlCol="0">
                <a:spAutoFit/>
              </a:bodyPr>
              <a:lstStyle/>
              <a:p>
                <a:pPr>
                  <a:lnSpc>
                    <a:spcPct val="150000"/>
                  </a:lnSpc>
                </a:pPr>
                <a:r>
                  <a:rPr lang="zh-CN" altLang="en-US" sz="2400" b="1" dirty="0">
                    <a:latin typeface="黑体" panose="02010609060101010101" pitchFamily="49" charset="-122"/>
                    <a:ea typeface="黑体" panose="02010609060101010101" pitchFamily="49" charset="-122"/>
                  </a:rPr>
                  <a:t>方法</a:t>
                </a:r>
                <a:r>
                  <a:rPr lang="en-US" altLang="zh-CN" sz="2400" b="1" dirty="0">
                    <a:latin typeface="黑体" panose="02010609060101010101" pitchFamily="49" charset="-122"/>
                    <a:ea typeface="黑体" panose="02010609060101010101" pitchFamily="49" charset="-122"/>
                  </a:rPr>
                  <a:t>(1) </a:t>
                </a:r>
                <a:r>
                  <a:rPr lang="zh-CN" altLang="en-US" sz="2400" b="1" dirty="0">
                    <a:latin typeface="黑体" panose="02010609060101010101" pitchFamily="49" charset="-122"/>
                    <a:ea typeface="黑体" panose="02010609060101010101" pitchFamily="49" charset="-122"/>
                  </a:rPr>
                  <a:t>綫性模型：</a:t>
                </a:r>
                <a:endParaRPr lang="en-US" altLang="zh-CN" sz="2400" b="1"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多項式回歸：利用高階多項式去擬合這一組數據點</a:t>
                </a:r>
                <a:endParaRPr lang="en-US" altLang="zh-CN" sz="2400" dirty="0">
                  <a:latin typeface="黑体" panose="02010609060101010101" pitchFamily="49" charset="-122"/>
                  <a:ea typeface="黑体" panose="02010609060101010101" pitchFamily="49" charset="-122"/>
                </a:endParaRPr>
              </a:p>
              <a:p>
                <a:pPr>
                  <a:lnSpc>
                    <a:spcPct val="150000"/>
                  </a:lnSpc>
                </a:pPr>
                <a:endParaRPr lang="en-US" altLang="zh-CN" sz="2400"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最簡單的形式：使用一條直綫</a:t>
                </a:r>
                <a:r>
                  <a:rPr lang="en-US" altLang="zh-CN" sz="2400"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綫性回歸 當</a:t>
                </a:r>
                <a:r>
                  <a:rPr lang="en-US" altLang="zh-CN" sz="2400" b="1" dirty="0">
                    <a:latin typeface="黑体" panose="02010609060101010101" pitchFamily="49" charset="-122"/>
                    <a:ea typeface="黑体" panose="02010609060101010101" pitchFamily="49" charset="-122"/>
                  </a:rPr>
                  <a:t> </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𝒎</m:t>
                    </m:r>
                    <m:r>
                      <a:rPr lang="en-US" altLang="zh-CN" sz="2400" b="1" i="1" smtClean="0">
                        <a:latin typeface="Cambria Math" panose="02040503050406030204" pitchFamily="18" charset="0"/>
                        <a:ea typeface="黑体" panose="02010609060101010101" pitchFamily="49" charset="-122"/>
                      </a:rPr>
                      <m:t>=</m:t>
                    </m:r>
                    <m:r>
                      <a:rPr lang="en-US" altLang="zh-CN" sz="2400" b="1" i="1" smtClean="0">
                        <a:latin typeface="Cambria Math" panose="02040503050406030204" pitchFamily="18" charset="0"/>
                        <a:ea typeface="黑体" panose="02010609060101010101" pitchFamily="49" charset="-122"/>
                      </a:rPr>
                      <m:t>𝟏</m:t>
                    </m:r>
                    <m:r>
                      <a:rPr lang="zh-CN" altLang="en-US" sz="2400" b="1" i="1">
                        <a:latin typeface="Cambria Math" panose="02040503050406030204" pitchFamily="18" charset="0"/>
                        <a:ea typeface="黑体" panose="02010609060101010101" pitchFamily="49" charset="-122"/>
                      </a:rPr>
                      <m:t>時</m:t>
                    </m:r>
                  </m:oMath>
                </a14:m>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a:t>
                </a:r>
              </a:p>
              <a:p>
                <a:pPr>
                  <a:lnSpc>
                    <a:spcPct val="150000"/>
                  </a:lnSpc>
                </a:pPr>
                <a:endParaRPr lang="en-US" altLang="zh-CN" sz="2400" dirty="0">
                  <a:latin typeface="黑体" panose="02010609060101010101" pitchFamily="49" charset="-122"/>
                  <a:ea typeface="黑体" panose="02010609060101010101" pitchFamily="49" charset="-122"/>
                </a:endParaRPr>
              </a:p>
            </p:txBody>
          </p:sp>
        </mc:Choice>
        <mc:Fallback xmlns="">
          <p:sp>
            <p:nvSpPr>
              <p:cNvPr id="16" name="文本框 15">
                <a:extLst>
                  <a:ext uri="{FF2B5EF4-FFF2-40B4-BE49-F238E27FC236}">
                    <a16:creationId xmlns:a16="http://schemas.microsoft.com/office/drawing/2014/main" id="{5343E342-ACB4-0F3D-931D-2C521DB62617}"/>
                  </a:ext>
                </a:extLst>
              </p:cNvPr>
              <p:cNvSpPr txBox="1">
                <a:spLocks noRot="1" noChangeAspect="1" noMove="1" noResize="1" noEditPoints="1" noAdjustHandles="1" noChangeArrowheads="1" noChangeShapeType="1" noTextEdit="1"/>
              </p:cNvSpPr>
              <p:nvPr/>
            </p:nvSpPr>
            <p:spPr>
              <a:xfrm>
                <a:off x="358647" y="3544180"/>
                <a:ext cx="9447089" cy="2775760"/>
              </a:xfrm>
              <a:prstGeom prst="rect">
                <a:avLst/>
              </a:prstGeom>
              <a:blipFill>
                <a:blip r:embed="rId4"/>
                <a:stretch>
                  <a:fillRect l="-1032"/>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0A121137-62CE-266A-C591-C97B70052B32}"/>
              </a:ext>
            </a:extLst>
          </p:cNvPr>
          <p:cNvPicPr>
            <a:picLocks noChangeAspect="1"/>
          </p:cNvPicPr>
          <p:nvPr/>
        </p:nvPicPr>
        <p:blipFill>
          <a:blip r:embed="rId5"/>
          <a:stretch>
            <a:fillRect/>
          </a:stretch>
        </p:blipFill>
        <p:spPr>
          <a:xfrm>
            <a:off x="456229" y="4745633"/>
            <a:ext cx="7281002" cy="413429"/>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825DFB72-FDFA-3DDA-E0AA-5E9F58A41FA1}"/>
                  </a:ext>
                </a:extLst>
              </p:cNvPr>
              <p:cNvSpPr txBox="1"/>
              <p:nvPr/>
            </p:nvSpPr>
            <p:spPr>
              <a:xfrm>
                <a:off x="2509560" y="5801848"/>
                <a:ext cx="17866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𝑎𝑥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oMath>
                  </m:oMathPara>
                </a14:m>
                <a:endParaRPr lang="zh-CN" altLang="en-US" sz="2800" dirty="0"/>
              </a:p>
            </p:txBody>
          </p:sp>
        </mc:Choice>
        <mc:Fallback xmlns="">
          <p:sp>
            <p:nvSpPr>
              <p:cNvPr id="25" name="文本框 24">
                <a:extLst>
                  <a:ext uri="{FF2B5EF4-FFF2-40B4-BE49-F238E27FC236}">
                    <a16:creationId xmlns:a16="http://schemas.microsoft.com/office/drawing/2014/main" id="{825DFB72-FDFA-3DDA-E0AA-5E9F58A41FA1}"/>
                  </a:ext>
                </a:extLst>
              </p:cNvPr>
              <p:cNvSpPr txBox="1">
                <a:spLocks noRot="1" noChangeAspect="1" noMove="1" noResize="1" noEditPoints="1" noAdjustHandles="1" noChangeArrowheads="1" noChangeShapeType="1" noTextEdit="1"/>
              </p:cNvSpPr>
              <p:nvPr/>
            </p:nvSpPr>
            <p:spPr>
              <a:xfrm>
                <a:off x="2509560" y="5801848"/>
                <a:ext cx="1786643" cy="430887"/>
              </a:xfrm>
              <a:prstGeom prst="rect">
                <a:avLst/>
              </a:prstGeom>
              <a:blipFill>
                <a:blip r:embed="rId6"/>
                <a:stretch>
                  <a:fillRect/>
                </a:stretch>
              </a:blipFill>
            </p:spPr>
            <p:txBody>
              <a:bodyPr/>
              <a:lstStyle/>
              <a:p>
                <a:r>
                  <a:rPr lang="zh-CN" altLang="en-US">
                    <a:noFill/>
                  </a:rPr>
                  <a:t> </a:t>
                </a:r>
              </a:p>
            </p:txBody>
          </p:sp>
        </mc:Fallback>
      </mc:AlternateContent>
      <p:pic>
        <p:nvPicPr>
          <p:cNvPr id="29" name="图形 28">
            <a:extLst>
              <a:ext uri="{FF2B5EF4-FFF2-40B4-BE49-F238E27FC236}">
                <a16:creationId xmlns:a16="http://schemas.microsoft.com/office/drawing/2014/main" id="{7C430DC4-CDC5-C9D1-3654-2DFE897484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95798" y="3610836"/>
            <a:ext cx="3819877" cy="2733320"/>
          </a:xfrm>
          <a:prstGeom prst="rect">
            <a:avLst/>
          </a:prstGeom>
        </p:spPr>
      </p:pic>
    </p:spTree>
    <p:extLst>
      <p:ext uri="{BB962C8B-B14F-4D97-AF65-F5344CB8AC3E}">
        <p14:creationId xmlns:p14="http://schemas.microsoft.com/office/powerpoint/2010/main" val="5642839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6D44B-3CA6-9561-002D-8E243FC8AEF9}"/>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2F0C2AE-84E2-1D1C-5AB3-58CB76BB8257}"/>
              </a:ext>
            </a:extLst>
          </p:cNvPr>
          <p:cNvSpPr>
            <a:spLocks noGrp="1"/>
          </p:cNvSpPr>
          <p:nvPr>
            <p:ph type="sldNum" sz="quarter" idx="12"/>
          </p:nvPr>
        </p:nvSpPr>
        <p:spPr/>
        <p:txBody>
          <a:bodyPr/>
          <a:lstStyle/>
          <a:p>
            <a:fld id="{2D0209AD-E28C-4726-BE4E-D4239F457C7A}" type="slidenum">
              <a:rPr lang="zh-TW" altLang="en-US" smtClean="0"/>
              <a:t>52</a:t>
            </a:fld>
            <a:endParaRPr lang="zh-TW" altLang="en-US"/>
          </a:p>
        </p:txBody>
      </p:sp>
      <p:sp>
        <p:nvSpPr>
          <p:cNvPr id="7" name="内容占位符 6">
            <a:extLst>
              <a:ext uri="{FF2B5EF4-FFF2-40B4-BE49-F238E27FC236}">
                <a16:creationId xmlns:a16="http://schemas.microsoft.com/office/drawing/2014/main" id="{50940A11-1AD6-8867-919D-C34F702A22F9}"/>
              </a:ext>
            </a:extLst>
          </p:cNvPr>
          <p:cNvSpPr>
            <a:spLocks noGrp="1"/>
          </p:cNvSpPr>
          <p:nvPr>
            <p:ph idx="13"/>
          </p:nvPr>
        </p:nvSpPr>
        <p:spPr/>
        <p:txBody>
          <a:bodyPr/>
          <a:lstStyle/>
          <a:p>
            <a:r>
              <a:rPr lang="zh-CN" altLang="en-US" dirty="0"/>
              <a:t>綫性值函數近似</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06869F9-92E8-916E-FCEE-AD6E4178DC60}"/>
                  </a:ext>
                </a:extLst>
              </p:cNvPr>
              <p:cNvSpPr txBox="1"/>
              <p:nvPr/>
            </p:nvSpPr>
            <p:spPr>
              <a:xfrm>
                <a:off x="456229" y="1126404"/>
                <a:ext cx="9447089" cy="2775760"/>
              </a:xfrm>
              <a:prstGeom prst="rect">
                <a:avLst/>
              </a:prstGeom>
              <a:noFill/>
            </p:spPr>
            <p:txBody>
              <a:bodyPr wrap="square" rtlCol="0">
                <a:spAutoFit/>
              </a:bodyPr>
              <a:lstStyle/>
              <a:p>
                <a:pPr>
                  <a:lnSpc>
                    <a:spcPct val="150000"/>
                  </a:lnSpc>
                </a:pPr>
                <a:r>
                  <a:rPr lang="zh-CN" altLang="en-US" sz="2400" b="1" dirty="0">
                    <a:latin typeface="黑体" panose="02010609060101010101" pitchFamily="49" charset="-122"/>
                    <a:ea typeface="黑体" panose="02010609060101010101" pitchFamily="49" charset="-122"/>
                  </a:rPr>
                  <a:t>方法</a:t>
                </a:r>
                <a:r>
                  <a:rPr lang="en-US" altLang="zh-CN" sz="2400" b="1" dirty="0">
                    <a:latin typeface="黑体" panose="02010609060101010101" pitchFamily="49" charset="-122"/>
                    <a:ea typeface="黑体" panose="02010609060101010101" pitchFamily="49" charset="-122"/>
                  </a:rPr>
                  <a:t>(1) </a:t>
                </a:r>
                <a:r>
                  <a:rPr lang="zh-CN" altLang="en-US" sz="2400" b="1" dirty="0">
                    <a:latin typeface="黑体" panose="02010609060101010101" pitchFamily="49" charset="-122"/>
                    <a:ea typeface="黑体" panose="02010609060101010101" pitchFamily="49" charset="-122"/>
                  </a:rPr>
                  <a:t>綫性模型：</a:t>
                </a:r>
                <a:endParaRPr lang="en-US" altLang="zh-CN" sz="2400" b="1"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多項式回歸：利用高階多項式去擬合這一組數據點</a:t>
                </a:r>
                <a:endParaRPr lang="en-US" altLang="zh-CN" sz="2400" dirty="0">
                  <a:latin typeface="黑体" panose="02010609060101010101" pitchFamily="49" charset="-122"/>
                  <a:ea typeface="黑体" panose="02010609060101010101" pitchFamily="49" charset="-122"/>
                </a:endParaRPr>
              </a:p>
              <a:p>
                <a:pPr>
                  <a:lnSpc>
                    <a:spcPct val="150000"/>
                  </a:lnSpc>
                </a:pPr>
                <a:endParaRPr lang="en-US" altLang="zh-CN" sz="2400"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最簡單的形式：使用一條直綫</a:t>
                </a:r>
                <a:r>
                  <a:rPr lang="en-US" altLang="zh-CN" sz="2400"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綫性回歸 當</a:t>
                </a:r>
                <a:r>
                  <a:rPr lang="en-US" altLang="zh-CN" sz="2400" b="1" dirty="0">
                    <a:latin typeface="黑体" panose="02010609060101010101" pitchFamily="49" charset="-122"/>
                    <a:ea typeface="黑体" panose="02010609060101010101" pitchFamily="49" charset="-122"/>
                  </a:rPr>
                  <a:t> </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𝒎</m:t>
                    </m:r>
                    <m:r>
                      <a:rPr lang="en-US" altLang="zh-CN" sz="2400" b="1" i="1" smtClean="0">
                        <a:latin typeface="Cambria Math" panose="02040503050406030204" pitchFamily="18" charset="0"/>
                        <a:ea typeface="黑体" panose="02010609060101010101" pitchFamily="49" charset="-122"/>
                      </a:rPr>
                      <m:t>=</m:t>
                    </m:r>
                    <m:r>
                      <a:rPr lang="en-US" altLang="zh-CN" sz="2400" b="1" i="1" smtClean="0">
                        <a:latin typeface="Cambria Math" panose="02040503050406030204" pitchFamily="18" charset="0"/>
                        <a:ea typeface="黑体" panose="02010609060101010101" pitchFamily="49" charset="-122"/>
                      </a:rPr>
                      <m:t>𝟏</m:t>
                    </m:r>
                    <m:r>
                      <a:rPr lang="zh-CN" altLang="en-US" sz="2400" b="1" i="1">
                        <a:latin typeface="Cambria Math" panose="02040503050406030204" pitchFamily="18" charset="0"/>
                        <a:ea typeface="黑体" panose="02010609060101010101" pitchFamily="49" charset="-122"/>
                      </a:rPr>
                      <m:t>時</m:t>
                    </m:r>
                  </m:oMath>
                </a14:m>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a:t>
                </a:r>
              </a:p>
              <a:p>
                <a:pPr>
                  <a:lnSpc>
                    <a:spcPct val="150000"/>
                  </a:lnSpc>
                </a:pPr>
                <a:endParaRPr lang="en-US" altLang="zh-CN" sz="2400" dirty="0">
                  <a:latin typeface="黑体" panose="02010609060101010101" pitchFamily="49" charset="-122"/>
                  <a:ea typeface="黑体" panose="02010609060101010101" pitchFamily="49" charset="-122"/>
                </a:endParaRPr>
              </a:p>
            </p:txBody>
          </p:sp>
        </mc:Choice>
        <mc:Fallback xmlns="">
          <p:sp>
            <p:nvSpPr>
              <p:cNvPr id="16" name="文本框 15">
                <a:extLst>
                  <a:ext uri="{FF2B5EF4-FFF2-40B4-BE49-F238E27FC236}">
                    <a16:creationId xmlns:a16="http://schemas.microsoft.com/office/drawing/2014/main" id="{D06869F9-92E8-916E-FCEE-AD6E4178DC60}"/>
                  </a:ext>
                </a:extLst>
              </p:cNvPr>
              <p:cNvSpPr txBox="1">
                <a:spLocks noRot="1" noChangeAspect="1" noMove="1" noResize="1" noEditPoints="1" noAdjustHandles="1" noChangeArrowheads="1" noChangeShapeType="1" noTextEdit="1"/>
              </p:cNvSpPr>
              <p:nvPr/>
            </p:nvSpPr>
            <p:spPr>
              <a:xfrm>
                <a:off x="456229" y="1126404"/>
                <a:ext cx="9447089" cy="2775760"/>
              </a:xfrm>
              <a:prstGeom prst="rect">
                <a:avLst/>
              </a:prstGeom>
              <a:blipFill>
                <a:blip r:embed="rId3"/>
                <a:stretch>
                  <a:fillRect l="-1032"/>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1C5D0353-5E9B-E708-174D-A78937F1BA79}"/>
              </a:ext>
            </a:extLst>
          </p:cNvPr>
          <p:cNvPicPr>
            <a:picLocks noChangeAspect="1"/>
          </p:cNvPicPr>
          <p:nvPr/>
        </p:nvPicPr>
        <p:blipFill>
          <a:blip r:embed="rId4"/>
          <a:stretch>
            <a:fillRect/>
          </a:stretch>
        </p:blipFill>
        <p:spPr>
          <a:xfrm>
            <a:off x="456229" y="2307569"/>
            <a:ext cx="7281002" cy="413429"/>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4588A432-C0C8-F0B8-4C5F-692E656D084C}"/>
                  </a:ext>
                </a:extLst>
              </p:cNvPr>
              <p:cNvSpPr txBox="1"/>
              <p:nvPr/>
            </p:nvSpPr>
            <p:spPr>
              <a:xfrm>
                <a:off x="2318642" y="3348581"/>
                <a:ext cx="17866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𝑎𝑥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oMath>
                  </m:oMathPara>
                </a14:m>
                <a:endParaRPr lang="zh-CN" altLang="en-US" sz="2800" dirty="0"/>
              </a:p>
            </p:txBody>
          </p:sp>
        </mc:Choice>
        <mc:Fallback xmlns="">
          <p:sp>
            <p:nvSpPr>
              <p:cNvPr id="25" name="文本框 24">
                <a:extLst>
                  <a:ext uri="{FF2B5EF4-FFF2-40B4-BE49-F238E27FC236}">
                    <a16:creationId xmlns:a16="http://schemas.microsoft.com/office/drawing/2014/main" id="{4588A432-C0C8-F0B8-4C5F-692E656D084C}"/>
                  </a:ext>
                </a:extLst>
              </p:cNvPr>
              <p:cNvSpPr txBox="1">
                <a:spLocks noRot="1" noChangeAspect="1" noMove="1" noResize="1" noEditPoints="1" noAdjustHandles="1" noChangeArrowheads="1" noChangeShapeType="1" noTextEdit="1"/>
              </p:cNvSpPr>
              <p:nvPr/>
            </p:nvSpPr>
            <p:spPr>
              <a:xfrm>
                <a:off x="2318642" y="3348581"/>
                <a:ext cx="1786643" cy="430887"/>
              </a:xfrm>
              <a:prstGeom prst="rect">
                <a:avLst/>
              </a:prstGeom>
              <a:blipFill>
                <a:blip r:embed="rId5"/>
                <a:stretch>
                  <a:fillRect/>
                </a:stretch>
              </a:blipFill>
            </p:spPr>
            <p:txBody>
              <a:bodyPr/>
              <a:lstStyle/>
              <a:p>
                <a:r>
                  <a:rPr lang="zh-CN" altLang="en-US">
                    <a:noFill/>
                  </a:rPr>
                  <a:t> </a:t>
                </a:r>
              </a:p>
            </p:txBody>
          </p:sp>
        </mc:Fallback>
      </mc:AlternateContent>
      <p:pic>
        <p:nvPicPr>
          <p:cNvPr id="29" name="图形 28">
            <a:extLst>
              <a:ext uri="{FF2B5EF4-FFF2-40B4-BE49-F238E27FC236}">
                <a16:creationId xmlns:a16="http://schemas.microsoft.com/office/drawing/2014/main" id="{8FEEA67E-4698-BE44-8D74-889F4750D7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0504" y="1212515"/>
            <a:ext cx="3649054" cy="2566953"/>
          </a:xfrm>
          <a:prstGeom prst="rect">
            <a:avLst/>
          </a:prstGeom>
        </p:spPr>
      </p:pic>
      <p:pic>
        <p:nvPicPr>
          <p:cNvPr id="2" name="图片 1">
            <a:extLst>
              <a:ext uri="{FF2B5EF4-FFF2-40B4-BE49-F238E27FC236}">
                <a16:creationId xmlns:a16="http://schemas.microsoft.com/office/drawing/2014/main" id="{192C3A2D-3E4B-6932-DC98-DE3141D68E6C}"/>
              </a:ext>
            </a:extLst>
          </p:cNvPr>
          <p:cNvPicPr>
            <a:picLocks noChangeAspect="1"/>
          </p:cNvPicPr>
          <p:nvPr/>
        </p:nvPicPr>
        <p:blipFill>
          <a:blip r:embed="rId8"/>
          <a:stretch>
            <a:fillRect/>
          </a:stretch>
        </p:blipFill>
        <p:spPr>
          <a:xfrm>
            <a:off x="527354" y="4014353"/>
            <a:ext cx="6225138" cy="2434869"/>
          </a:xfrm>
          <a:prstGeom prst="rect">
            <a:avLst/>
          </a:prstGeom>
        </p:spPr>
      </p:pic>
      <p:sp>
        <p:nvSpPr>
          <p:cNvPr id="4" name="文本框 3">
            <a:extLst>
              <a:ext uri="{FF2B5EF4-FFF2-40B4-BE49-F238E27FC236}">
                <a16:creationId xmlns:a16="http://schemas.microsoft.com/office/drawing/2014/main" id="{BB812038-540E-A174-2B15-424DD572B0F2}"/>
              </a:ext>
            </a:extLst>
          </p:cNvPr>
          <p:cNvSpPr txBox="1"/>
          <p:nvPr/>
        </p:nvSpPr>
        <p:spPr>
          <a:xfrm>
            <a:off x="7043451" y="5431726"/>
            <a:ext cx="4301290" cy="830997"/>
          </a:xfrm>
          <a:prstGeom prst="rect">
            <a:avLst/>
          </a:prstGeom>
          <a:noFill/>
        </p:spPr>
        <p:txBody>
          <a:bodyPr wrap="square" rtlCol="0">
            <a:spAutoFit/>
          </a:bodyPr>
          <a:lstStyle/>
          <a:p>
            <a:r>
              <a:rPr lang="zh-CN" altLang="en-US" sz="2400" dirty="0">
                <a:solidFill>
                  <a:srgbClr val="FF0000"/>
                </a:solidFill>
                <a:latin typeface="黑体" panose="02010609060101010101" pitchFamily="49" charset="-122"/>
                <a:ea typeface="黑体" panose="02010609060101010101" pitchFamily="49" charset="-122"/>
              </a:rPr>
              <a:t>我們很難用一個平面去近似一個非平面 ！</a:t>
            </a:r>
          </a:p>
        </p:txBody>
      </p:sp>
      <p:sp>
        <p:nvSpPr>
          <p:cNvPr id="6" name="文本框 5">
            <a:extLst>
              <a:ext uri="{FF2B5EF4-FFF2-40B4-BE49-F238E27FC236}">
                <a16:creationId xmlns:a16="http://schemas.microsoft.com/office/drawing/2014/main" id="{AAA9366F-65BB-7E2F-92AD-CE4459966BD0}"/>
              </a:ext>
            </a:extLst>
          </p:cNvPr>
          <p:cNvSpPr txBox="1"/>
          <p:nvPr/>
        </p:nvSpPr>
        <p:spPr>
          <a:xfrm>
            <a:off x="7043451" y="3760558"/>
            <a:ext cx="4906107" cy="1667764"/>
          </a:xfrm>
          <a:prstGeom prst="rect">
            <a:avLst/>
          </a:prstGeom>
          <a:noFill/>
        </p:spPr>
        <p:txBody>
          <a:bodyPr wrap="square">
            <a:spAutoFit/>
          </a:bodyPr>
          <a:lstStyle/>
          <a:p>
            <a:pPr>
              <a:lnSpc>
                <a:spcPct val="150000"/>
              </a:lnSpc>
            </a:pPr>
            <a:r>
              <a:rPr lang="zh-CN" altLang="en-US" sz="2400" dirty="0">
                <a:latin typeface="黑体" panose="02010609060101010101" pitchFamily="49" charset="-122"/>
                <a:ea typeface="黑体" panose="02010609060101010101" pitchFamily="49" charset="-122"/>
              </a:rPr>
              <a:t>缺點：</a:t>
            </a:r>
            <a:endParaRPr lang="en-US" altLang="zh-CN" sz="2400" dirty="0">
              <a:latin typeface="黑体" panose="02010609060101010101" pitchFamily="49" charset="-122"/>
              <a:ea typeface="黑体" panose="02010609060101010101" pitchFamily="49" charset="-122"/>
            </a:endParaRPr>
          </a:p>
          <a:p>
            <a:pPr marL="342900" indent="-342900">
              <a:lnSpc>
                <a:spcPct val="150000"/>
              </a:lnSpc>
              <a:buClr>
                <a:srgbClr val="0A66AD"/>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无法拟合复杂非线性关系</a:t>
            </a:r>
            <a:endParaRPr lang="en-US" altLang="zh-CN" sz="2400" dirty="0">
              <a:latin typeface="黑体" panose="02010609060101010101" pitchFamily="49" charset="-122"/>
              <a:ea typeface="黑体" panose="02010609060101010101" pitchFamily="49" charset="-122"/>
            </a:endParaRPr>
          </a:p>
          <a:p>
            <a:pPr marL="342900" indent="-342900">
              <a:lnSpc>
                <a:spcPct val="150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難以選擇合適的特徵向量</a:t>
            </a:r>
            <a:endParaRPr lang="en-US" altLang="zh-CN"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60869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644B2-71FB-3CDE-6BFE-EFDF8FCEF04A}"/>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58B10EE-F9C0-F477-A39C-65A014FDA77F}"/>
              </a:ext>
            </a:extLst>
          </p:cNvPr>
          <p:cNvSpPr>
            <a:spLocks noGrp="1"/>
          </p:cNvSpPr>
          <p:nvPr>
            <p:ph type="sldNum" sz="quarter" idx="12"/>
          </p:nvPr>
        </p:nvSpPr>
        <p:spPr/>
        <p:txBody>
          <a:bodyPr/>
          <a:lstStyle/>
          <a:p>
            <a:fld id="{2D0209AD-E28C-4726-BE4E-D4239F457C7A}" type="slidenum">
              <a:rPr lang="zh-TW" altLang="en-US" smtClean="0"/>
              <a:t>53</a:t>
            </a:fld>
            <a:endParaRPr lang="zh-TW" altLang="en-US"/>
          </a:p>
        </p:txBody>
      </p:sp>
      <p:sp>
        <p:nvSpPr>
          <p:cNvPr id="7" name="内容占位符 6">
            <a:extLst>
              <a:ext uri="{FF2B5EF4-FFF2-40B4-BE49-F238E27FC236}">
                <a16:creationId xmlns:a16="http://schemas.microsoft.com/office/drawing/2014/main" id="{98D850F6-9BDF-F5D9-172C-3C2E9C16B76E}"/>
              </a:ext>
            </a:extLst>
          </p:cNvPr>
          <p:cNvSpPr>
            <a:spLocks noGrp="1"/>
          </p:cNvSpPr>
          <p:nvPr>
            <p:ph idx="13"/>
          </p:nvPr>
        </p:nvSpPr>
        <p:spPr/>
        <p:txBody>
          <a:bodyPr/>
          <a:lstStyle/>
          <a:p>
            <a:r>
              <a:rPr lang="zh-CN" altLang="en-US" dirty="0"/>
              <a:t>非綫性值函數近似：神经网络</a:t>
            </a:r>
          </a:p>
        </p:txBody>
      </p:sp>
      <p:sp>
        <p:nvSpPr>
          <p:cNvPr id="5" name="文本框 4">
            <a:extLst>
              <a:ext uri="{FF2B5EF4-FFF2-40B4-BE49-F238E27FC236}">
                <a16:creationId xmlns:a16="http://schemas.microsoft.com/office/drawing/2014/main" id="{2C9112C4-F4D0-97B1-9614-104AC776B129}"/>
              </a:ext>
            </a:extLst>
          </p:cNvPr>
          <p:cNvSpPr txBox="1"/>
          <p:nvPr/>
        </p:nvSpPr>
        <p:spPr>
          <a:xfrm>
            <a:off x="406774" y="1146051"/>
            <a:ext cx="11623171" cy="5306581"/>
          </a:xfrm>
          <a:prstGeom prst="rect">
            <a:avLst/>
          </a:prstGeom>
          <a:noFill/>
        </p:spPr>
        <p:txBody>
          <a:bodyPr wrap="square">
            <a:spAutoFit/>
          </a:bodyPr>
          <a:lstStyle/>
          <a:p>
            <a:pPr>
              <a:lnSpc>
                <a:spcPct val="150000"/>
              </a:lnSpc>
            </a:pPr>
            <a:r>
              <a:rPr lang="zh-CN" altLang="en-US" sz="2400" b="1" dirty="0">
                <a:latin typeface="黑体" panose="02010609060101010101" pitchFamily="49" charset="-122"/>
                <a:ea typeface="黑体" panose="02010609060101010101" pitchFamily="49" charset="-122"/>
              </a:rPr>
              <a:t>方法</a:t>
            </a:r>
            <a:r>
              <a:rPr lang="en-US" altLang="zh-CN" sz="2400" b="1" dirty="0">
                <a:latin typeface="黑体" panose="02010609060101010101" pitchFamily="49" charset="-122"/>
                <a:ea typeface="黑体" panose="02010609060101010101" pitchFamily="49" charset="-122"/>
              </a:rPr>
              <a:t>(2) </a:t>
            </a:r>
            <a:r>
              <a:rPr lang="zh-CN" altLang="en-US" sz="2400" b="1" dirty="0">
                <a:latin typeface="黑体" panose="02010609060101010101" pitchFamily="49" charset="-122"/>
                <a:ea typeface="黑体" panose="02010609060101010101" pitchFamily="49" charset="-122"/>
              </a:rPr>
              <a:t>非綫性模型</a:t>
            </a:r>
            <a:r>
              <a:rPr lang="en-US" altLang="zh-CN" sz="2400" b="1" dirty="0">
                <a:latin typeface="黑体" panose="02010609060101010101" pitchFamily="49" charset="-122"/>
                <a:ea typeface="黑体" panose="02010609060101010101" pitchFamily="49" charset="-122"/>
              </a:rPr>
              <a:t>: </a:t>
            </a:r>
            <a:r>
              <a:rPr lang="zh-CN" altLang="en-US" sz="2400" dirty="0">
                <a:latin typeface="Cambria Math" panose="02040503050406030204" pitchFamily="18" charset="0"/>
                <a:ea typeface="黑体" panose="02010609060101010101" pitchFamily="49" charset="-122"/>
              </a:rPr>
              <a:t>近年来被广泛使用的技术，使用神經網絡作爲非綫性近似器。</a:t>
            </a: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50000"/>
              </a:lnSpc>
            </a:pPr>
            <a:endParaRPr lang="en-US" altLang="zh-CN" sz="2400" dirty="0">
              <a:latin typeface="Cambria Math" panose="02040503050406030204" pitchFamily="18" charset="0"/>
              <a:ea typeface="黑体" panose="02010609060101010101" pitchFamily="49" charset="-122"/>
            </a:endParaRPr>
          </a:p>
          <a:p>
            <a:pPr>
              <a:lnSpc>
                <a:spcPct val="125000"/>
              </a:lnSpc>
            </a:pPr>
            <a:endParaRPr lang="en-US" altLang="zh-CN" sz="2400" dirty="0">
              <a:latin typeface="Cambria Math" panose="02040503050406030204" pitchFamily="18" charset="0"/>
              <a:ea typeface="黑体" panose="02010609060101010101" pitchFamily="49" charset="-122"/>
            </a:endParaRPr>
          </a:p>
          <a:p>
            <a:pPr>
              <a:lnSpc>
                <a:spcPct val="125000"/>
              </a:lnSpc>
            </a:pPr>
            <a:r>
              <a:rPr lang="zh-CN" altLang="en-US" sz="2400" dirty="0">
                <a:latin typeface="Cambria Math" panose="02040503050406030204" pitchFamily="18" charset="0"/>
                <a:ea typeface="黑体" panose="02010609060101010101" pitchFamily="49" charset="-122"/>
              </a:rPr>
              <a:t>理論上只要有足夠多的隱藏層神經元，神經網絡能夠以任意精度逼近一個複雜函數，無論這個函數的形式是否已知。</a:t>
            </a:r>
            <a:endParaRPr lang="en-US" altLang="zh-CN" sz="2400" dirty="0">
              <a:latin typeface="Cambria Math" panose="02040503050406030204" pitchFamily="18" charset="0"/>
              <a:ea typeface="黑体" panose="02010609060101010101" pitchFamily="49" charset="-122"/>
            </a:endParaRPr>
          </a:p>
        </p:txBody>
      </p:sp>
      <p:pic>
        <p:nvPicPr>
          <p:cNvPr id="6" name="图片 5">
            <a:extLst>
              <a:ext uri="{FF2B5EF4-FFF2-40B4-BE49-F238E27FC236}">
                <a16:creationId xmlns:a16="http://schemas.microsoft.com/office/drawing/2014/main" id="{292E1240-E178-47E6-CD45-78CAB6F2DA24}"/>
              </a:ext>
            </a:extLst>
          </p:cNvPr>
          <p:cNvPicPr>
            <a:picLocks noChangeAspect="1"/>
          </p:cNvPicPr>
          <p:nvPr/>
        </p:nvPicPr>
        <p:blipFill>
          <a:blip r:embed="rId2"/>
          <a:stretch>
            <a:fillRect/>
          </a:stretch>
        </p:blipFill>
        <p:spPr>
          <a:xfrm>
            <a:off x="413407" y="2355064"/>
            <a:ext cx="4509439" cy="2532051"/>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C4B97A6-1C04-5F6D-FC6E-5262C7A382EA}"/>
                  </a:ext>
                </a:extLst>
              </p:cNvPr>
              <p:cNvSpPr txBox="1"/>
              <p:nvPr/>
            </p:nvSpPr>
            <p:spPr>
              <a:xfrm>
                <a:off x="4723988" y="1960842"/>
                <a:ext cx="7054605" cy="4801314"/>
              </a:xfrm>
              <a:prstGeom prst="rect">
                <a:avLst/>
              </a:prstGeom>
              <a:noFill/>
            </p:spPr>
            <p:txBody>
              <a:bodyPr wrap="square" rtlCol="0">
                <a:spAutoFit/>
              </a:bodyPr>
              <a:lstStyle/>
              <a:p>
                <a:pPr marL="342900" indent="-342900">
                  <a:lnSpc>
                    <a:spcPct val="150000"/>
                  </a:lnSpc>
                  <a:buClr>
                    <a:srgbClr val="0070C0"/>
                  </a:buClr>
                  <a:buFont typeface="Wingdings" panose="05000000000000000000" pitchFamily="2" charset="2"/>
                  <a:buChar char="n"/>
                </a:pPr>
                <a:r>
                  <a:rPr lang="zh-CN" altLang="en-US" sz="2400" dirty="0">
                    <a:latin typeface="Cambria Math" panose="02040503050406030204" pitchFamily="18" charset="0"/>
                    <a:ea typeface="黑体" panose="02010609060101010101" pitchFamily="49" charset="-122"/>
                  </a:rPr>
                  <a:t>神經網絡的輸入是狀態</a:t>
                </a:r>
                <a14:m>
                  <m:oMath xmlns:m="http://schemas.openxmlformats.org/officeDocument/2006/math">
                    <m:r>
                      <a:rPr lang="en-US" altLang="zh-CN" sz="2400">
                        <a:latin typeface="Cambria Math" panose="02040503050406030204" pitchFamily="18" charset="0"/>
                        <a:ea typeface="黑体" panose="02010609060101010101" pitchFamily="49" charset="-122"/>
                      </a:rPr>
                      <m:t>𝑠</m:t>
                    </m:r>
                  </m:oMath>
                </a14:m>
                <a:r>
                  <a:rPr lang="zh-CN" altLang="en-US" sz="2400" dirty="0">
                    <a:latin typeface="Cambria Math" panose="02040503050406030204" pitchFamily="18" charset="0"/>
                    <a:ea typeface="黑体" panose="02010609060101010101" pitchFamily="49" charset="-122"/>
                  </a:rPr>
                  <a:t>，輸出是狀態值</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a:latin typeface="Cambria Math" panose="02040503050406030204" pitchFamily="18" charset="0"/>
                            <a:ea typeface="黑体" panose="02010609060101010101" pitchFamily="49" charset="-122"/>
                          </a:rPr>
                          <m:t> </m:t>
                        </m:r>
                        <m:r>
                          <a:rPr lang="en-US" altLang="zh-CN" sz="2400">
                            <a:latin typeface="Cambria Math" panose="02040503050406030204" pitchFamily="18" charset="0"/>
                            <a:ea typeface="黑体" panose="02010609060101010101" pitchFamily="49" charset="-122"/>
                          </a:rPr>
                          <m:t>𝑉</m:t>
                        </m:r>
                      </m:e>
                      <m:sub>
                        <m:r>
                          <a:rPr lang="zh-CN" altLang="en-US" sz="2400">
                            <a:latin typeface="Cambria Math" panose="02040503050406030204" pitchFamily="18" charset="0"/>
                            <a:ea typeface="黑体" panose="02010609060101010101" pitchFamily="49" charset="-122"/>
                          </a:rPr>
                          <m:t>𝜋</m:t>
                        </m:r>
                      </m:sub>
                    </m:sSub>
                    <m:d>
                      <m:dPr>
                        <m:ctrlPr>
                          <a:rPr lang="en-US" altLang="zh-CN" sz="2400" i="1">
                            <a:latin typeface="Cambria Math" panose="02040503050406030204" pitchFamily="18" charset="0"/>
                            <a:ea typeface="黑体" panose="02010609060101010101" pitchFamily="49" charset="-122"/>
                          </a:rPr>
                        </m:ctrlPr>
                      </m:dPr>
                      <m:e>
                        <m:r>
                          <a:rPr lang="en-US" altLang="zh-CN" sz="2400">
                            <a:latin typeface="Cambria Math" panose="02040503050406030204" pitchFamily="18" charset="0"/>
                            <a:ea typeface="黑体" panose="02010609060101010101" pitchFamily="49" charset="-122"/>
                          </a:rPr>
                          <m:t>𝑠</m:t>
                        </m:r>
                      </m:e>
                    </m:d>
                  </m:oMath>
                </a14:m>
                <a:r>
                  <a:rPr lang="zh-CN" altLang="en-US" sz="2400" dirty="0">
                    <a:latin typeface="Cambria Math" panose="02040503050406030204" pitchFamily="18" charset="0"/>
                    <a:ea typeface="黑体" panose="02010609060101010101" pitchFamily="49" charset="-122"/>
                  </a:rPr>
                  <a:t>，網絡中有非綫性激活函數以及一組需要學習的參數</a:t>
                </a:r>
                <a14:m>
                  <m:oMath xmlns:m="http://schemas.openxmlformats.org/officeDocument/2006/math">
                    <m:r>
                      <a:rPr lang="en-US" altLang="zh-CN" sz="2400">
                        <a:latin typeface="Cambria Math" panose="02040503050406030204" pitchFamily="18" charset="0"/>
                        <a:ea typeface="黑体" panose="02010609060101010101" pitchFamily="49" charset="-122"/>
                      </a:rPr>
                      <m:t>𝑤</m:t>
                    </m:r>
                    <m:r>
                      <a:rPr lang="zh-CN" altLang="en-US" sz="2400">
                        <a:latin typeface="Cambria Math" panose="02040503050406030204" pitchFamily="18" charset="0"/>
                        <a:ea typeface="黑体" panose="02010609060101010101" pitchFamily="49" charset="-122"/>
                      </a:rPr>
                      <m:t>。</m:t>
                    </m:r>
                  </m:oMath>
                </a14:m>
                <a:endParaRPr lang="en-US" altLang="zh-CN" sz="2400" dirty="0">
                  <a:latin typeface="Cambria Math" panose="02040503050406030204" pitchFamily="18" charset="0"/>
                  <a:ea typeface="黑体" panose="02010609060101010101" pitchFamily="49" charset="-122"/>
                </a:endParaRPr>
              </a:p>
              <a:p>
                <a:pPr marL="342900" indent="-342900">
                  <a:lnSpc>
                    <a:spcPct val="150000"/>
                  </a:lnSpc>
                  <a:buClr>
                    <a:srgbClr val="0070C0"/>
                  </a:buClr>
                  <a:buFont typeface="Wingdings" panose="05000000000000000000" pitchFamily="2" charset="2"/>
                  <a:buChar char="n"/>
                </a:pPr>
                <a:r>
                  <a:rPr lang="zh-CN" altLang="en-US" sz="2400" dirty="0">
                    <a:latin typeface="Cambria Math" panose="02040503050406030204" pitchFamily="18" charset="0"/>
                    <a:ea typeface="黑体" panose="02010609060101010101" pitchFamily="49" charset="-122"/>
                  </a:rPr>
                  <a:t>原理上與                             做的是相同的事情：</a:t>
                </a:r>
                <a:r>
                  <a:rPr lang="zh-CN" altLang="en-US" sz="2400" dirty="0">
                    <a:solidFill>
                      <a:srgbClr val="FF0000"/>
                    </a:solidFill>
                    <a:latin typeface="Cambria Math" panose="02040503050406030204" pitchFamily="18" charset="0"/>
                    <a:ea typeface="黑体" panose="02010609060101010101" pitchFamily="49" charset="-122"/>
                  </a:rPr>
                  <a:t>近似一個函數或擬合一組數據點</a:t>
                </a:r>
                <a:r>
                  <a:rPr lang="zh-CN" altLang="en-US" sz="2400" dirty="0">
                    <a:latin typeface="Cambria Math" panose="02040503050406030204" pitchFamily="18" charset="0"/>
                    <a:ea typeface="黑体" panose="02010609060101010101" pitchFamily="49" charset="-122"/>
                  </a:rPr>
                  <a:t>，但神經網絡受益於非綫性表示，近似能力更加强大，所以更加通用。</a:t>
                </a:r>
                <a:endParaRPr lang="en-US" altLang="zh-CN" sz="2400" dirty="0">
                  <a:latin typeface="Cambria Math" panose="02040503050406030204" pitchFamily="18" charset="0"/>
                  <a:ea typeface="黑体" panose="02010609060101010101" pitchFamily="49" charset="-122"/>
                </a:endParaRPr>
              </a:p>
              <a:p>
                <a:pPr marL="342900" indent="-342900">
                  <a:lnSpc>
                    <a:spcPct val="150000"/>
                  </a:lnSpc>
                  <a:buClr>
                    <a:srgbClr val="0070C0"/>
                  </a:buClr>
                  <a:buFont typeface="Wingdings" panose="05000000000000000000" pitchFamily="2" charset="2"/>
                  <a:buChar char="n"/>
                </a:pPr>
                <a:endParaRPr lang="en-US" altLang="zh-CN" sz="2400" dirty="0">
                  <a:solidFill>
                    <a:srgbClr val="FF0000"/>
                  </a:solidFill>
                  <a:latin typeface="Cambria Math" panose="02040503050406030204" pitchFamily="18" charset="0"/>
                  <a:ea typeface="黑体" panose="02010609060101010101" pitchFamily="49" charset="-122"/>
                </a:endParaRPr>
              </a:p>
              <a:p>
                <a:pPr>
                  <a:lnSpc>
                    <a:spcPct val="150000"/>
                  </a:lnSpc>
                </a:pPr>
                <a:endParaRPr lang="en-US" altLang="zh-CN" sz="2400" b="1" dirty="0">
                  <a:latin typeface="Cambria Math" panose="02040503050406030204" pitchFamily="18" charset="0"/>
                  <a:ea typeface="黑体" panose="02010609060101010101" pitchFamily="49" charset="-122"/>
                </a:endParaRPr>
              </a:p>
              <a:p>
                <a:endParaRPr lang="zh-CN" altLang="en-US" dirty="0"/>
              </a:p>
            </p:txBody>
          </p:sp>
        </mc:Choice>
        <mc:Fallback xmlns="">
          <p:sp>
            <p:nvSpPr>
              <p:cNvPr id="9" name="文本框 8">
                <a:extLst>
                  <a:ext uri="{FF2B5EF4-FFF2-40B4-BE49-F238E27FC236}">
                    <a16:creationId xmlns:a16="http://schemas.microsoft.com/office/drawing/2014/main" id="{8C4B97A6-1C04-5F6D-FC6E-5262C7A382EA}"/>
                  </a:ext>
                </a:extLst>
              </p:cNvPr>
              <p:cNvSpPr txBox="1">
                <a:spLocks noRot="1" noChangeAspect="1" noMove="1" noResize="1" noEditPoints="1" noAdjustHandles="1" noChangeArrowheads="1" noChangeShapeType="1" noTextEdit="1"/>
              </p:cNvSpPr>
              <p:nvPr/>
            </p:nvSpPr>
            <p:spPr>
              <a:xfrm>
                <a:off x="4723988" y="1960842"/>
                <a:ext cx="7054605" cy="4801314"/>
              </a:xfrm>
              <a:prstGeom prst="rect">
                <a:avLst/>
              </a:prstGeom>
              <a:blipFill>
                <a:blip r:embed="rId3"/>
                <a:stretch>
                  <a:fillRect l="-1210" r="-38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8457474-6CA9-839B-920B-8D7E41F0B6E0}"/>
                  </a:ext>
                </a:extLst>
              </p:cNvPr>
              <p:cNvSpPr txBox="1"/>
              <p:nvPr/>
            </p:nvSpPr>
            <p:spPr>
              <a:xfrm>
                <a:off x="932345" y="2291746"/>
                <a:ext cx="46321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ea typeface="黑体" panose="02010609060101010101" pitchFamily="49" charset="-122"/>
                            </a:rPr>
                          </m:ctrlPr>
                        </m:sSubPr>
                        <m:e>
                          <m:r>
                            <a:rPr lang="en-US" altLang="zh-CN" b="0" i="1" smtClean="0">
                              <a:solidFill>
                                <a:srgbClr val="FF0000"/>
                              </a:solidFill>
                              <a:latin typeface="Cambria Math" panose="02040503050406030204" pitchFamily="18" charset="0"/>
                              <a:ea typeface="黑体" panose="02010609060101010101" pitchFamily="49" charset="-122"/>
                            </a:rPr>
                            <m:t>𝑤</m:t>
                          </m:r>
                        </m:e>
                        <m:sub>
                          <m:r>
                            <a:rPr lang="en-US" altLang="zh-CN" b="0" i="1" smtClean="0">
                              <a:solidFill>
                                <a:srgbClr val="FF0000"/>
                              </a:solidFill>
                              <a:latin typeface="Cambria Math" panose="02040503050406030204" pitchFamily="18" charset="0"/>
                              <a:ea typeface="黑体" panose="02010609060101010101" pitchFamily="49" charset="-122"/>
                            </a:rPr>
                            <m:t>1</m:t>
                          </m:r>
                        </m:sub>
                      </m:sSub>
                    </m:oMath>
                  </m:oMathPara>
                </a14:m>
                <a:endParaRPr lang="en-US" altLang="zh-CN" dirty="0">
                  <a:solidFill>
                    <a:srgbClr val="FF0000"/>
                  </a:solidFill>
                  <a:latin typeface="Cambria Math" panose="02040503050406030204" pitchFamily="18" charset="0"/>
                  <a:ea typeface="黑体" panose="02010609060101010101" pitchFamily="49" charset="-122"/>
                </a:endParaRPr>
              </a:p>
            </p:txBody>
          </p:sp>
        </mc:Choice>
        <mc:Fallback xmlns="">
          <p:sp>
            <p:nvSpPr>
              <p:cNvPr id="15" name="文本框 14">
                <a:extLst>
                  <a:ext uri="{FF2B5EF4-FFF2-40B4-BE49-F238E27FC236}">
                    <a16:creationId xmlns:a16="http://schemas.microsoft.com/office/drawing/2014/main" id="{58457474-6CA9-839B-920B-8D7E41F0B6E0}"/>
                  </a:ext>
                </a:extLst>
              </p:cNvPr>
              <p:cNvSpPr txBox="1">
                <a:spLocks noRot="1" noChangeAspect="1" noMove="1" noResize="1" noEditPoints="1" noAdjustHandles="1" noChangeArrowheads="1" noChangeShapeType="1" noTextEdit="1"/>
              </p:cNvSpPr>
              <p:nvPr/>
            </p:nvSpPr>
            <p:spPr>
              <a:xfrm>
                <a:off x="932345" y="2291746"/>
                <a:ext cx="463216"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AE9B499-CCF5-69E3-7178-4A8085406393}"/>
                  </a:ext>
                </a:extLst>
              </p:cNvPr>
              <p:cNvSpPr txBox="1"/>
              <p:nvPr/>
            </p:nvSpPr>
            <p:spPr>
              <a:xfrm>
                <a:off x="2202798" y="2138638"/>
                <a:ext cx="46321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ea typeface="黑体" panose="02010609060101010101" pitchFamily="49" charset="-122"/>
                            </a:rPr>
                          </m:ctrlPr>
                        </m:sSubPr>
                        <m:e>
                          <m:r>
                            <a:rPr lang="en-US" altLang="zh-CN" b="0" i="1" smtClean="0">
                              <a:solidFill>
                                <a:srgbClr val="FF0000"/>
                              </a:solidFill>
                              <a:latin typeface="Cambria Math" panose="02040503050406030204" pitchFamily="18" charset="0"/>
                              <a:ea typeface="黑体" panose="02010609060101010101" pitchFamily="49" charset="-122"/>
                            </a:rPr>
                            <m:t>𝑤</m:t>
                          </m:r>
                        </m:e>
                        <m:sub>
                          <m:r>
                            <a:rPr lang="en-US" altLang="zh-CN" b="0" i="1" smtClean="0">
                              <a:solidFill>
                                <a:srgbClr val="FF0000"/>
                              </a:solidFill>
                              <a:latin typeface="Cambria Math" panose="02040503050406030204" pitchFamily="18" charset="0"/>
                              <a:ea typeface="黑体" panose="02010609060101010101" pitchFamily="49" charset="-122"/>
                            </a:rPr>
                            <m:t>2</m:t>
                          </m:r>
                        </m:sub>
                      </m:sSub>
                    </m:oMath>
                  </m:oMathPara>
                </a14:m>
                <a:endParaRPr lang="en-US" altLang="zh-CN" dirty="0">
                  <a:solidFill>
                    <a:srgbClr val="FF0000"/>
                  </a:solidFill>
                  <a:latin typeface="Cambria Math" panose="02040503050406030204" pitchFamily="18" charset="0"/>
                  <a:ea typeface="黑体" panose="02010609060101010101" pitchFamily="49" charset="-122"/>
                </a:endParaRPr>
              </a:p>
            </p:txBody>
          </p:sp>
        </mc:Choice>
        <mc:Fallback xmlns="">
          <p:sp>
            <p:nvSpPr>
              <p:cNvPr id="16" name="文本框 15">
                <a:extLst>
                  <a:ext uri="{FF2B5EF4-FFF2-40B4-BE49-F238E27FC236}">
                    <a16:creationId xmlns:a16="http://schemas.microsoft.com/office/drawing/2014/main" id="{DAE9B499-CCF5-69E3-7178-4A8085406393}"/>
                  </a:ext>
                </a:extLst>
              </p:cNvPr>
              <p:cNvSpPr txBox="1">
                <a:spLocks noRot="1" noChangeAspect="1" noMove="1" noResize="1" noEditPoints="1" noAdjustHandles="1" noChangeArrowheads="1" noChangeShapeType="1" noTextEdit="1"/>
              </p:cNvSpPr>
              <p:nvPr/>
            </p:nvSpPr>
            <p:spPr>
              <a:xfrm>
                <a:off x="2202798" y="2138638"/>
                <a:ext cx="463216"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0A41B93-FEA9-E7D7-AE54-BFC73022DBCE}"/>
                  </a:ext>
                </a:extLst>
              </p:cNvPr>
              <p:cNvSpPr txBox="1"/>
              <p:nvPr/>
            </p:nvSpPr>
            <p:spPr>
              <a:xfrm>
                <a:off x="3453535" y="2242918"/>
                <a:ext cx="46321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ea typeface="黑体" panose="02010609060101010101" pitchFamily="49" charset="-122"/>
                            </a:rPr>
                          </m:ctrlPr>
                        </m:sSubPr>
                        <m:e>
                          <m:r>
                            <a:rPr lang="en-US" altLang="zh-CN" b="0" i="1" smtClean="0">
                              <a:solidFill>
                                <a:srgbClr val="FF0000"/>
                              </a:solidFill>
                              <a:latin typeface="Cambria Math" panose="02040503050406030204" pitchFamily="18" charset="0"/>
                              <a:ea typeface="黑体" panose="02010609060101010101" pitchFamily="49" charset="-122"/>
                            </a:rPr>
                            <m:t>𝑤</m:t>
                          </m:r>
                        </m:e>
                        <m:sub>
                          <m:r>
                            <a:rPr lang="en-US" altLang="zh-CN" b="0" i="1" smtClean="0">
                              <a:solidFill>
                                <a:srgbClr val="FF0000"/>
                              </a:solidFill>
                              <a:latin typeface="Cambria Math" panose="02040503050406030204" pitchFamily="18" charset="0"/>
                              <a:ea typeface="黑体" panose="02010609060101010101" pitchFamily="49" charset="-122"/>
                            </a:rPr>
                            <m:t>3</m:t>
                          </m:r>
                        </m:sub>
                      </m:sSub>
                    </m:oMath>
                  </m:oMathPara>
                </a14:m>
                <a:endParaRPr lang="en-US" altLang="zh-CN" dirty="0">
                  <a:solidFill>
                    <a:srgbClr val="FF0000"/>
                  </a:solidFill>
                  <a:latin typeface="Cambria Math" panose="02040503050406030204" pitchFamily="18" charset="0"/>
                  <a:ea typeface="黑体" panose="02010609060101010101" pitchFamily="49" charset="-122"/>
                </a:endParaRPr>
              </a:p>
            </p:txBody>
          </p:sp>
        </mc:Choice>
        <mc:Fallback xmlns="">
          <p:sp>
            <p:nvSpPr>
              <p:cNvPr id="17" name="文本框 16">
                <a:extLst>
                  <a:ext uri="{FF2B5EF4-FFF2-40B4-BE49-F238E27FC236}">
                    <a16:creationId xmlns:a16="http://schemas.microsoft.com/office/drawing/2014/main" id="{70A41B93-FEA9-E7D7-AE54-BFC73022DBCE}"/>
                  </a:ext>
                </a:extLst>
              </p:cNvPr>
              <p:cNvSpPr txBox="1">
                <a:spLocks noRot="1" noChangeAspect="1" noMove="1" noResize="1" noEditPoints="1" noAdjustHandles="1" noChangeArrowheads="1" noChangeShapeType="1" noTextEdit="1"/>
              </p:cNvSpPr>
              <p:nvPr/>
            </p:nvSpPr>
            <p:spPr>
              <a:xfrm>
                <a:off x="3453535" y="2242918"/>
                <a:ext cx="463216"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BBB7537-3ED4-BC82-0E2A-9E9DB6E3F2A4}"/>
                  </a:ext>
                </a:extLst>
              </p:cNvPr>
              <p:cNvSpPr txBox="1"/>
              <p:nvPr/>
            </p:nvSpPr>
            <p:spPr>
              <a:xfrm>
                <a:off x="6464647" y="3779041"/>
                <a:ext cx="17866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𝑎𝑥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oMath>
                  </m:oMathPara>
                </a14:m>
                <a:endParaRPr lang="zh-CN" altLang="en-US" sz="2800" dirty="0"/>
              </a:p>
            </p:txBody>
          </p:sp>
        </mc:Choice>
        <mc:Fallback xmlns="">
          <p:sp>
            <p:nvSpPr>
              <p:cNvPr id="18" name="文本框 17">
                <a:extLst>
                  <a:ext uri="{FF2B5EF4-FFF2-40B4-BE49-F238E27FC236}">
                    <a16:creationId xmlns:a16="http://schemas.microsoft.com/office/drawing/2014/main" id="{ABBB7537-3ED4-BC82-0E2A-9E9DB6E3F2A4}"/>
                  </a:ext>
                </a:extLst>
              </p:cNvPr>
              <p:cNvSpPr txBox="1">
                <a:spLocks noRot="1" noChangeAspect="1" noMove="1" noResize="1" noEditPoints="1" noAdjustHandles="1" noChangeArrowheads="1" noChangeShapeType="1" noTextEdit="1"/>
              </p:cNvSpPr>
              <p:nvPr/>
            </p:nvSpPr>
            <p:spPr>
              <a:xfrm>
                <a:off x="6464647" y="3779041"/>
                <a:ext cx="1786643" cy="430887"/>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2283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F5E9E-89C2-147F-A199-D97B413CDFF2}"/>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6601690E-CB7F-4020-E9A7-145B87E8D5C0}"/>
              </a:ext>
            </a:extLst>
          </p:cNvPr>
          <p:cNvSpPr>
            <a:spLocks noGrp="1"/>
          </p:cNvSpPr>
          <p:nvPr>
            <p:ph idx="1"/>
          </p:nvPr>
        </p:nvSpPr>
        <p:spPr>
          <a:xfrm>
            <a:off x="665165" y="849970"/>
            <a:ext cx="11364780" cy="5158059"/>
          </a:xfrm>
        </p:spPr>
        <p:txBody>
          <a:bodyPr/>
          <a:lstStyle/>
          <a:p>
            <a:pPr marL="0" indent="0">
              <a:lnSpc>
                <a:spcPct val="150000"/>
              </a:lnSpc>
              <a:buNone/>
            </a:pPr>
            <a:r>
              <a:rPr lang="en-US" altLang="zh-CN" dirty="0"/>
              <a:t>2. </a:t>
            </a:r>
            <a:r>
              <a:rPr lang="zh-CN" altLang="en-US" dirty="0"/>
              <a:t>基於深度强化学习的自動駕駛決策模型</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2.1.</a:t>
            </a:r>
            <a:r>
              <a:rPr lang="zh-CN" altLang="en-US" sz="2400" dirty="0">
                <a:latin typeface="黑体" panose="02010609060101010101" pitchFamily="49" charset="-122"/>
                <a:ea typeface="黑体" panose="02010609060101010101" pitchFamily="49" charset="-122"/>
              </a:rPr>
              <a:t> 无模型强化学习</a:t>
            </a:r>
            <a:r>
              <a:rPr lang="en-US" altLang="zh-CN" sz="2400" dirty="0">
                <a:latin typeface="黑体" panose="02010609060101010101" pitchFamily="49" charset="-122"/>
                <a:ea typeface="黑体" panose="02010609060101010101" pitchFamily="49" charset="-122"/>
              </a:rPr>
              <a:t> </a:t>
            </a:r>
          </a:p>
          <a:p>
            <a:pPr lvl="4">
              <a:lnSpc>
                <a:spcPct val="150000"/>
              </a:lnSpc>
            </a:pPr>
            <a:r>
              <a:rPr lang="en-US" altLang="zh-CN" sz="2400" dirty="0">
                <a:latin typeface="黑体" panose="02010609060101010101" pitchFamily="49" charset="-122"/>
                <a:ea typeface="黑体" panose="02010609060101010101" pitchFamily="49" charset="-122"/>
              </a:rPr>
              <a:t> 2.2. </a:t>
            </a:r>
            <a:r>
              <a:rPr lang="zh-CN" altLang="en-US" sz="2400" dirty="0">
                <a:latin typeface="黑体" panose="02010609060101010101" pitchFamily="49" charset="-122"/>
                <a:ea typeface="黑体" panose="02010609060101010101" pitchFamily="49" charset="-122"/>
              </a:rPr>
              <a:t>探索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利用困境</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2.3.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Q-Learning</a:t>
            </a:r>
          </a:p>
          <a:p>
            <a:pPr lvl="4">
              <a:lnSpc>
                <a:spcPct val="150000"/>
              </a:lnSpc>
            </a:pPr>
            <a:r>
              <a:rPr lang="en-US" altLang="zh-CN" sz="2400" dirty="0">
                <a:latin typeface="黑体" panose="02010609060101010101" pitchFamily="49" charset="-122"/>
                <a:ea typeface="黑体" panose="02010609060101010101" pitchFamily="49" charset="-122"/>
              </a:rPr>
              <a:t> 2.4. </a:t>
            </a:r>
            <a:r>
              <a:rPr lang="zh-CN" altLang="en-US" sz="2400" dirty="0">
                <a:latin typeface="黑体" panose="02010609060101010101" pitchFamily="49" charset="-122"/>
                <a:ea typeface="黑体" panose="02010609060101010101" pitchFamily="49" charset="-122"/>
              </a:rPr>
              <a:t>值函数近似</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2.5. </a:t>
            </a:r>
            <a:r>
              <a:rPr lang="zh-CN" altLang="en-US" sz="2400" dirty="0">
                <a:latin typeface="黑体" panose="02010609060101010101" pitchFamily="49" charset="-122"/>
                <a:ea typeface="黑体" panose="02010609060101010101" pitchFamily="49" charset="-122"/>
              </a:rPr>
              <a:t>深度强化学习</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Deep Q-Learning (DQN)</a:t>
            </a: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DQN</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的配置与训练</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dirty="0">
                <a:latin typeface="黑体" panose="02010609060101010101" pitchFamily="49" charset="-122"/>
                <a:ea typeface="黑体" panose="02010609060101010101" pitchFamily="49" charset="-122"/>
                <a:cs typeface="Times New Roman" panose="02020603050405020304" pitchFamily="18" charset="0"/>
              </a:rPr>
              <a:t>经验回放技术</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2286000" lvl="5" indent="0">
              <a:lnSpc>
                <a:spcPct val="150000"/>
              </a:lnSpc>
              <a:buClr>
                <a:srgbClr val="0070C0"/>
              </a:buClr>
              <a:buNone/>
            </a:pPr>
            <a:endParaRPr lang="en-US" altLang="zh-CN" sz="2000" dirty="0">
              <a:latin typeface="Times New Roman" panose="02020603050405020304" pitchFamily="18" charset="0"/>
              <a:cs typeface="Times New Roman" panose="02020603050405020304" pitchFamily="18" charset="0"/>
            </a:endParaRPr>
          </a:p>
          <a:p>
            <a:pPr marL="0" indent="0">
              <a:buNone/>
            </a:pPr>
            <a:endParaRPr lang="zh-CN" altLang="en-US" dirty="0"/>
          </a:p>
        </p:txBody>
      </p:sp>
      <p:sp>
        <p:nvSpPr>
          <p:cNvPr id="3" name="灯片编号占位符 2">
            <a:extLst>
              <a:ext uri="{FF2B5EF4-FFF2-40B4-BE49-F238E27FC236}">
                <a16:creationId xmlns:a16="http://schemas.microsoft.com/office/drawing/2014/main" id="{BC75C32A-CB5C-E382-809A-EB82E0F98FB0}"/>
              </a:ext>
            </a:extLst>
          </p:cNvPr>
          <p:cNvSpPr>
            <a:spLocks noGrp="1"/>
          </p:cNvSpPr>
          <p:nvPr>
            <p:ph type="sldNum" sz="quarter" idx="12"/>
          </p:nvPr>
        </p:nvSpPr>
        <p:spPr/>
        <p:txBody>
          <a:bodyPr/>
          <a:lstStyle/>
          <a:p>
            <a:fld id="{2D0209AD-E28C-4726-BE4E-D4239F457C7A}" type="slidenum">
              <a:rPr lang="zh-TW" altLang="en-US" smtClean="0"/>
              <a:t>54</a:t>
            </a:fld>
            <a:endParaRPr lang="zh-TW" altLang="en-US"/>
          </a:p>
        </p:txBody>
      </p:sp>
      <p:sp>
        <p:nvSpPr>
          <p:cNvPr id="5" name="矩形: 圆角 4">
            <a:extLst>
              <a:ext uri="{FF2B5EF4-FFF2-40B4-BE49-F238E27FC236}">
                <a16:creationId xmlns:a16="http://schemas.microsoft.com/office/drawing/2014/main" id="{19E1A989-6B52-0AD6-1CA2-D09CE87C3183}"/>
              </a:ext>
            </a:extLst>
          </p:cNvPr>
          <p:cNvSpPr/>
          <p:nvPr/>
        </p:nvSpPr>
        <p:spPr>
          <a:xfrm>
            <a:off x="2266950" y="4171950"/>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45950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4" y="1160763"/>
            <a:ext cx="11480425" cy="1582438"/>
          </a:xfrm>
        </p:spPr>
        <p:txBody>
          <a:bodyPr/>
          <a:lstStyle/>
          <a:p>
            <a:pPr marL="0" indent="0">
              <a:lnSpc>
                <a:spcPct val="125000"/>
              </a:lnSpc>
              <a:buNone/>
            </a:pPr>
            <a:r>
              <a:rPr lang="en-US" altLang="zh-CN" sz="2400" dirty="0"/>
              <a:t>Deep Q-Learning </a:t>
            </a:r>
            <a:r>
              <a:rPr lang="zh-CN" altLang="en-US" sz="2400" dirty="0"/>
              <a:t>也可稱爲 </a:t>
            </a:r>
            <a:r>
              <a:rPr lang="en-US" altLang="zh-CN" sz="2400" b="1" dirty="0"/>
              <a:t>Deep Q-Network (DQN)</a:t>
            </a:r>
          </a:p>
          <a:p>
            <a:pPr>
              <a:lnSpc>
                <a:spcPct val="125000"/>
              </a:lnSpc>
            </a:pPr>
            <a:r>
              <a:rPr lang="zh-CN" altLang="en-US" sz="2400" dirty="0">
                <a:latin typeface="Cambria Math" panose="02040503050406030204" pitchFamily="18" charset="0"/>
                <a:cs typeface="+mn-cs"/>
              </a:rPr>
              <a:t>最早期且最成功將深度神經網絡引入强化學習的算法之一</a:t>
            </a:r>
            <a:endParaRPr lang="en-US" altLang="zh-CN" sz="2400" dirty="0">
              <a:latin typeface="Cambria Math" panose="02040503050406030204" pitchFamily="18" charset="0"/>
              <a:cs typeface="+mn-cs"/>
            </a:endParaRPr>
          </a:p>
          <a:p>
            <a:pPr>
              <a:lnSpc>
                <a:spcPct val="125000"/>
              </a:lnSpc>
            </a:pPr>
            <a:r>
              <a:rPr lang="zh-CN" altLang="en-US" sz="2400" dirty="0">
                <a:latin typeface="Cambria Math" panose="02040503050406030204" pitchFamily="18" charset="0"/>
                <a:cs typeface="+mn-cs"/>
              </a:rPr>
              <a:t>利用神經網絡作爲非綫性近似器來近似</a:t>
            </a:r>
            <a:r>
              <a:rPr lang="en-US" altLang="zh-CN" sz="2400" dirty="0">
                <a:latin typeface="Cambria Math" panose="02040503050406030204" pitchFamily="18" charset="0"/>
                <a:cs typeface="+mn-cs"/>
              </a:rPr>
              <a:t>Q</a:t>
            </a:r>
            <a:r>
              <a:rPr lang="zh-CN" altLang="en-US" sz="2400" dirty="0">
                <a:latin typeface="Cambria Math" panose="02040503050406030204" pitchFamily="18" charset="0"/>
                <a:cs typeface="+mn-cs"/>
              </a:rPr>
              <a:t>函數，以</a:t>
            </a:r>
            <a:r>
              <a:rPr lang="en-US" altLang="zh-CN" sz="2400" dirty="0">
                <a:latin typeface="Cambria Math" panose="02040503050406030204" pitchFamily="18" charset="0"/>
                <a:cs typeface="+mn-cs"/>
              </a:rPr>
              <a:t>Q-Learning</a:t>
            </a:r>
            <a:r>
              <a:rPr lang="zh-CN" altLang="en-US" sz="2400" dirty="0">
                <a:latin typeface="Cambria Math" panose="02040503050406030204" pitchFamily="18" charset="0"/>
                <a:cs typeface="+mn-cs"/>
              </a:rPr>
              <a:t>變體的方式進行訓練</a:t>
            </a:r>
            <a:endParaRPr lang="en-US" altLang="zh-CN" sz="2400" dirty="0">
              <a:latin typeface="Cambria Math" panose="02040503050406030204" pitchFamily="18" charset="0"/>
              <a:cs typeface="+mn-cs"/>
            </a:endParaRPr>
          </a:p>
        </p:txBody>
      </p:sp>
      <p:sp>
        <p:nvSpPr>
          <p:cNvPr id="3" name="灯片编号占位符 2"/>
          <p:cNvSpPr>
            <a:spLocks noGrp="1"/>
          </p:cNvSpPr>
          <p:nvPr>
            <p:ph type="sldNum" sz="quarter" idx="12"/>
          </p:nvPr>
        </p:nvSpPr>
        <p:spPr/>
        <p:txBody>
          <a:bodyPr/>
          <a:lstStyle/>
          <a:p>
            <a:fld id="{2D0209AD-E28C-4726-BE4E-D4239F457C7A}" type="slidenum">
              <a:rPr lang="zh-TW" altLang="en-US" smtClean="0"/>
              <a:t>55</a:t>
            </a:fld>
            <a:endParaRPr lang="zh-TW" altLang="en-US"/>
          </a:p>
        </p:txBody>
      </p:sp>
      <p:sp>
        <p:nvSpPr>
          <p:cNvPr id="7" name="内容占位符 6"/>
          <p:cNvSpPr>
            <a:spLocks noGrp="1"/>
          </p:cNvSpPr>
          <p:nvPr>
            <p:ph idx="13"/>
          </p:nvPr>
        </p:nvSpPr>
        <p:spPr>
          <a:xfrm>
            <a:off x="406775" y="595277"/>
            <a:ext cx="11364781" cy="487456"/>
          </a:xfrm>
        </p:spPr>
        <p:txBody>
          <a:bodyPr/>
          <a:lstStyle/>
          <a:p>
            <a:r>
              <a:rPr lang="zh-CN" altLang="en-US" dirty="0"/>
              <a:t>深度强化學習：</a:t>
            </a:r>
            <a:r>
              <a:rPr lang="en-US" altLang="zh-CN" dirty="0"/>
              <a:t>Deep Q-Learning (DQN)</a:t>
            </a:r>
            <a:endParaRPr lang="zh-CN" altLang="en-US" dirty="0"/>
          </a:p>
        </p:txBody>
      </p:sp>
      <p:sp>
        <p:nvSpPr>
          <p:cNvPr id="46" name="文本框 45">
            <a:extLst>
              <a:ext uri="{FF2B5EF4-FFF2-40B4-BE49-F238E27FC236}">
                <a16:creationId xmlns:a16="http://schemas.microsoft.com/office/drawing/2014/main" id="{A77F7587-6F7C-574B-0784-79678CF677FF}"/>
              </a:ext>
            </a:extLst>
          </p:cNvPr>
          <p:cNvSpPr txBox="1"/>
          <p:nvPr/>
        </p:nvSpPr>
        <p:spPr>
          <a:xfrm>
            <a:off x="416822" y="2743201"/>
            <a:ext cx="986819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所以現在我們可以做什麽事？</a:t>
            </a:r>
            <a:r>
              <a:rPr lang="zh-CN" altLang="en-US" sz="2400" dirty="0">
                <a:latin typeface="黑体" panose="02010609060101010101" pitchFamily="49" charset="-122"/>
                <a:ea typeface="黑体" panose="02010609060101010101" pitchFamily="49" charset="-122"/>
              </a:rPr>
              <a:t>從</a:t>
            </a:r>
            <a:r>
              <a:rPr lang="zh-CN" altLang="en-US" sz="2400" dirty="0">
                <a:solidFill>
                  <a:srgbClr val="FF0000"/>
                </a:solidFill>
                <a:latin typeface="黑体" panose="02010609060101010101" pitchFamily="49" charset="-122"/>
                <a:ea typeface="黑体" panose="02010609060101010101" pitchFamily="49" charset="-122"/>
              </a:rPr>
              <a:t>表格</a:t>
            </a:r>
            <a:r>
              <a:rPr lang="zh-CN" altLang="en-US" sz="2400" dirty="0">
                <a:latin typeface="黑体" panose="02010609060101010101" pitchFamily="49" charset="-122"/>
                <a:ea typeface="黑体" panose="02010609060101010101" pitchFamily="49" charset="-122"/>
              </a:rPr>
              <a:t>查詢動作值到</a:t>
            </a:r>
            <a:r>
              <a:rPr lang="zh-CN" altLang="en-US" sz="2400" dirty="0">
                <a:solidFill>
                  <a:srgbClr val="FF0000"/>
                </a:solidFill>
                <a:latin typeface="黑体" panose="02010609060101010101" pitchFamily="49" charset="-122"/>
                <a:ea typeface="黑体" panose="02010609060101010101" pitchFamily="49" charset="-122"/>
              </a:rPr>
              <a:t>函數</a:t>
            </a:r>
            <a:r>
              <a:rPr lang="zh-CN" altLang="en-US" sz="2400" dirty="0">
                <a:latin typeface="黑体" panose="02010609060101010101" pitchFamily="49" charset="-122"/>
                <a:ea typeface="黑体" panose="02010609060101010101" pitchFamily="49" charset="-122"/>
              </a:rPr>
              <a:t>查詢動作值</a:t>
            </a:r>
          </a:p>
        </p:txBody>
      </p:sp>
      <p:sp>
        <p:nvSpPr>
          <p:cNvPr id="47" name="文本框 46">
            <a:extLst>
              <a:ext uri="{FF2B5EF4-FFF2-40B4-BE49-F238E27FC236}">
                <a16:creationId xmlns:a16="http://schemas.microsoft.com/office/drawing/2014/main" id="{1A6F3668-D008-0FEF-8817-9B3D3D0D6B9E}"/>
              </a:ext>
            </a:extLst>
          </p:cNvPr>
          <p:cNvSpPr txBox="1"/>
          <p:nvPr/>
        </p:nvSpPr>
        <p:spPr>
          <a:xfrm>
            <a:off x="406774" y="3204866"/>
            <a:ext cx="11378452" cy="1846659"/>
          </a:xfrm>
          <a:prstGeom prst="rect">
            <a:avLst/>
          </a:prstGeom>
          <a:noFill/>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最初標準</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Q-Learning: </a:t>
            </a:r>
          </a:p>
          <a:p>
            <a:endParaRPr lang="en-US" altLang="zh-CN" dirty="0"/>
          </a:p>
          <a:p>
            <a:endParaRPr lang="en-US" altLang="zh-CN" dirty="0"/>
          </a:p>
          <a:p>
            <a:endParaRPr lang="en-US" altLang="zh-CN" dirty="0"/>
          </a:p>
          <a:p>
            <a:endParaRPr lang="en-US" altLang="zh-CN" dirty="0"/>
          </a:p>
          <a:p>
            <a:endParaRPr lang="zh-CN" altLang="en-US" dirty="0"/>
          </a:p>
        </p:txBody>
      </p:sp>
      <p:sp>
        <p:nvSpPr>
          <p:cNvPr id="56" name="文本框 55">
            <a:extLst>
              <a:ext uri="{FF2B5EF4-FFF2-40B4-BE49-F238E27FC236}">
                <a16:creationId xmlns:a16="http://schemas.microsoft.com/office/drawing/2014/main" id="{C0DC3CDA-BA51-46FC-AE58-D55C35156B0C}"/>
              </a:ext>
            </a:extLst>
          </p:cNvPr>
          <p:cNvSpPr txBox="1"/>
          <p:nvPr/>
        </p:nvSpPr>
        <p:spPr>
          <a:xfrm>
            <a:off x="406774" y="4697511"/>
            <a:ext cx="9543343" cy="461665"/>
          </a:xfrm>
          <a:prstGeom prst="rect">
            <a:avLst/>
          </a:prstGeom>
          <a:noFill/>
        </p:spPr>
        <p:txBody>
          <a:bodyPr wrap="square">
            <a:spAutoFit/>
          </a:bodyPr>
          <a:lstStyle/>
          <a:p>
            <a:r>
              <a:rPr lang="zh-CN" altLang="en-US" sz="2400" b="1" dirty="0">
                <a:solidFill>
                  <a:srgbClr val="FF0000"/>
                </a:solidFill>
                <a:latin typeface="黑体" panose="02010609060101010101" pitchFamily="49" charset="-122"/>
                <a:ea typeface="黑体" panose="02010609060101010101" pitchFamily="49" charset="-122"/>
              </a:rPr>
              <a:t>現在的</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DQN: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得益與值函數近似，現在我們可以處理連續狀態空間</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3" name="图形 62">
            <a:extLst>
              <a:ext uri="{FF2B5EF4-FFF2-40B4-BE49-F238E27FC236}">
                <a16:creationId xmlns:a16="http://schemas.microsoft.com/office/drawing/2014/main" id="{A144C3AF-C752-CCBB-496A-536957F49E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80588" y="5067973"/>
            <a:ext cx="4657725" cy="1371600"/>
          </a:xfrm>
          <a:prstGeom prst="rect">
            <a:avLst/>
          </a:prstGeom>
        </p:spPr>
      </p:pic>
      <p:pic>
        <p:nvPicPr>
          <p:cNvPr id="65" name="图形 64">
            <a:extLst>
              <a:ext uri="{FF2B5EF4-FFF2-40B4-BE49-F238E27FC236}">
                <a16:creationId xmlns:a16="http://schemas.microsoft.com/office/drawing/2014/main" id="{20D96F48-D870-DB3C-8F2B-D3A7482B91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82413" y="5186398"/>
            <a:ext cx="3429000" cy="1076325"/>
          </a:xfrm>
          <a:prstGeom prst="rect">
            <a:avLst/>
          </a:prstGeom>
        </p:spPr>
      </p:pic>
      <p:pic>
        <p:nvPicPr>
          <p:cNvPr id="72" name="图形 71">
            <a:extLst>
              <a:ext uri="{FF2B5EF4-FFF2-40B4-BE49-F238E27FC236}">
                <a16:creationId xmlns:a16="http://schemas.microsoft.com/office/drawing/2014/main" id="{7E802363-E958-20E0-6D3F-8B086BB5CF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79182" y="3692585"/>
            <a:ext cx="4000500" cy="466725"/>
          </a:xfrm>
          <a:prstGeom prst="rect">
            <a:avLst/>
          </a:prstGeom>
        </p:spPr>
      </p:pic>
      <p:pic>
        <p:nvPicPr>
          <p:cNvPr id="73" name="图片 72" descr="形状&#10;&#10;AI 生成的内容可能不正确。">
            <a:extLst>
              <a:ext uri="{FF2B5EF4-FFF2-40B4-BE49-F238E27FC236}">
                <a16:creationId xmlns:a16="http://schemas.microsoft.com/office/drawing/2014/main" id="{0B12B641-4526-4F9C-94A4-8AA4AF24C7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84290" y="3473192"/>
            <a:ext cx="1877457" cy="1120236"/>
          </a:xfrm>
          <a:prstGeom prst="rect">
            <a:avLst/>
          </a:prstGeom>
        </p:spPr>
      </p:pic>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F081635D-33E6-0102-3E65-9034EE72A3BE}"/>
                  </a:ext>
                </a:extLst>
              </p:cNvPr>
              <p:cNvSpPr txBox="1"/>
              <p:nvPr/>
            </p:nvSpPr>
            <p:spPr>
              <a:xfrm>
                <a:off x="3695907" y="5240841"/>
                <a:ext cx="46134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200" b="1" i="1" smtClean="0">
                          <a:solidFill>
                            <a:srgbClr val="FF0000"/>
                          </a:solidFill>
                          <a:latin typeface="Cambria Math" panose="02040503050406030204" pitchFamily="18" charset="0"/>
                        </a:rPr>
                        <m:t>參數</m:t>
                      </m:r>
                      <m:r>
                        <a:rPr lang="en-US" altLang="zh-CN" sz="1200" b="1" i="1" smtClean="0">
                          <a:solidFill>
                            <a:srgbClr val="FF0000"/>
                          </a:solidFill>
                          <a:latin typeface="Cambria Math" panose="02040503050406030204" pitchFamily="18" charset="0"/>
                        </a:rPr>
                        <m:t>𝒘</m:t>
                      </m:r>
                    </m:oMath>
                  </m:oMathPara>
                </a14:m>
                <a:endParaRPr lang="zh-CN" altLang="en-US" sz="1200" b="1" dirty="0">
                  <a:solidFill>
                    <a:srgbClr val="FF0000"/>
                  </a:solidFill>
                </a:endParaRPr>
              </a:p>
            </p:txBody>
          </p:sp>
        </mc:Choice>
        <mc:Fallback xmlns="">
          <p:sp>
            <p:nvSpPr>
              <p:cNvPr id="74" name="文本框 73">
                <a:extLst>
                  <a:ext uri="{FF2B5EF4-FFF2-40B4-BE49-F238E27FC236}">
                    <a16:creationId xmlns:a16="http://schemas.microsoft.com/office/drawing/2014/main" id="{F081635D-33E6-0102-3E65-9034EE72A3BE}"/>
                  </a:ext>
                </a:extLst>
              </p:cNvPr>
              <p:cNvSpPr txBox="1">
                <a:spLocks noRot="1" noChangeAspect="1" noMove="1" noResize="1" noEditPoints="1" noAdjustHandles="1" noChangeArrowheads="1" noChangeShapeType="1" noTextEdit="1"/>
              </p:cNvSpPr>
              <p:nvPr/>
            </p:nvSpPr>
            <p:spPr>
              <a:xfrm>
                <a:off x="3695907" y="5240841"/>
                <a:ext cx="461344" cy="184666"/>
              </a:xfrm>
              <a:prstGeom prst="rect">
                <a:avLst/>
              </a:prstGeom>
              <a:blipFill>
                <a:blip r:embed="rId9"/>
                <a:stretch>
                  <a:fillRect l="-11842" t="-13333" r="-5263"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9BB1EEDE-DD14-7BF0-92E0-FC4D4DE68224}"/>
                  </a:ext>
                </a:extLst>
              </p:cNvPr>
              <p:cNvSpPr txBox="1"/>
              <p:nvPr/>
            </p:nvSpPr>
            <p:spPr>
              <a:xfrm>
                <a:off x="8590546" y="5194674"/>
                <a:ext cx="43499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1" i="1">
                          <a:solidFill>
                            <a:srgbClr val="FF0000"/>
                          </a:solidFill>
                          <a:latin typeface="Cambria Math" panose="02040503050406030204" pitchFamily="18" charset="0"/>
                        </a:rPr>
                        <m:t>參數</m:t>
                      </m:r>
                      <m:r>
                        <a:rPr lang="en-US" altLang="zh-CN" sz="1200" b="1" i="1">
                          <a:solidFill>
                            <a:srgbClr val="FF0000"/>
                          </a:solidFill>
                          <a:latin typeface="Cambria Math" panose="02040503050406030204" pitchFamily="18" charset="0"/>
                        </a:rPr>
                        <m:t>𝒘</m:t>
                      </m:r>
                    </m:oMath>
                  </m:oMathPara>
                </a14:m>
                <a:endParaRPr lang="zh-CN" altLang="en-US" sz="1200" b="1" i="1" dirty="0">
                  <a:solidFill>
                    <a:srgbClr val="FF0000"/>
                  </a:solidFill>
                  <a:latin typeface="Cambria Math" panose="02040503050406030204" pitchFamily="18" charset="0"/>
                </a:endParaRPr>
              </a:p>
            </p:txBody>
          </p:sp>
        </mc:Choice>
        <mc:Fallback xmlns="">
          <p:sp>
            <p:nvSpPr>
              <p:cNvPr id="76" name="文本框 75">
                <a:extLst>
                  <a:ext uri="{FF2B5EF4-FFF2-40B4-BE49-F238E27FC236}">
                    <a16:creationId xmlns:a16="http://schemas.microsoft.com/office/drawing/2014/main" id="{9BB1EEDE-DD14-7BF0-92E0-FC4D4DE68224}"/>
                  </a:ext>
                </a:extLst>
              </p:cNvPr>
              <p:cNvSpPr txBox="1">
                <a:spLocks noRot="1" noChangeAspect="1" noMove="1" noResize="1" noEditPoints="1" noAdjustHandles="1" noChangeArrowheads="1" noChangeShapeType="1" noTextEdit="1"/>
              </p:cNvSpPr>
              <p:nvPr/>
            </p:nvSpPr>
            <p:spPr>
              <a:xfrm>
                <a:off x="8590546" y="5194674"/>
                <a:ext cx="434995" cy="276999"/>
              </a:xfrm>
              <a:prstGeom prst="rect">
                <a:avLst/>
              </a:prstGeom>
              <a:blipFill>
                <a:blip r:embed="rId10"/>
                <a:stretch>
                  <a:fillRect r="-27778" b="-4348"/>
                </a:stretch>
              </a:blipFill>
            </p:spPr>
            <p:txBody>
              <a:bodyPr/>
              <a:lstStyle/>
              <a:p>
                <a:r>
                  <a:rPr lang="zh-CN" altLang="en-US">
                    <a:noFill/>
                  </a:rPr>
                  <a:t> </a:t>
                </a:r>
              </a:p>
            </p:txBody>
          </p:sp>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B2FB4-1E34-FA92-CEF6-CE08E65DE38B}"/>
            </a:ext>
          </a:extLst>
        </p:cNvPr>
        <p:cNvGrpSpPr/>
        <p:nvPr/>
      </p:nvGrpSpPr>
      <p:grpSpPr>
        <a:xfrm>
          <a:off x="0" y="0"/>
          <a:ext cx="0" cy="0"/>
          <a:chOff x="0" y="0"/>
          <a:chExt cx="0" cy="0"/>
        </a:xfrm>
      </p:grpSpPr>
      <p:pic>
        <p:nvPicPr>
          <p:cNvPr id="26" name="图片 25" descr="文本&#10;&#10;AI 生成的内容可能不正确。">
            <a:extLst>
              <a:ext uri="{FF2B5EF4-FFF2-40B4-BE49-F238E27FC236}">
                <a16:creationId xmlns:a16="http://schemas.microsoft.com/office/drawing/2014/main" id="{369F5AF5-B118-9953-2C9C-34133A092E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27" y="2245813"/>
            <a:ext cx="8915858" cy="2114659"/>
          </a:xfrm>
          <a:prstGeom prst="rect">
            <a:avLst/>
          </a:prstGeom>
        </p:spPr>
      </p:pic>
      <p:sp>
        <p:nvSpPr>
          <p:cNvPr id="3" name="灯片编号占位符 2">
            <a:extLst>
              <a:ext uri="{FF2B5EF4-FFF2-40B4-BE49-F238E27FC236}">
                <a16:creationId xmlns:a16="http://schemas.microsoft.com/office/drawing/2014/main" id="{5A9CF126-1FCD-C8E7-E49F-7C19164C6DF5}"/>
              </a:ext>
            </a:extLst>
          </p:cNvPr>
          <p:cNvSpPr>
            <a:spLocks noGrp="1"/>
          </p:cNvSpPr>
          <p:nvPr>
            <p:ph type="sldNum" sz="quarter" idx="12"/>
          </p:nvPr>
        </p:nvSpPr>
        <p:spPr/>
        <p:txBody>
          <a:bodyPr/>
          <a:lstStyle/>
          <a:p>
            <a:fld id="{2D0209AD-E28C-4726-BE4E-D4239F457C7A}" type="slidenum">
              <a:rPr lang="zh-TW" altLang="en-US" smtClean="0"/>
              <a:t>56</a:t>
            </a:fld>
            <a:endParaRPr lang="zh-TW" altLang="en-US"/>
          </a:p>
        </p:txBody>
      </p:sp>
      <p:sp>
        <p:nvSpPr>
          <p:cNvPr id="9" name="内容占位符 6">
            <a:extLst>
              <a:ext uri="{FF2B5EF4-FFF2-40B4-BE49-F238E27FC236}">
                <a16:creationId xmlns:a16="http://schemas.microsoft.com/office/drawing/2014/main" id="{4A798AFE-61ED-627C-4C8F-F3C6D12C7AEB}"/>
              </a:ext>
            </a:extLst>
          </p:cNvPr>
          <p:cNvSpPr txBox="1">
            <a:spLocks/>
          </p:cNvSpPr>
          <p:nvPr/>
        </p:nvSpPr>
        <p:spPr>
          <a:xfrm>
            <a:off x="321048" y="567757"/>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深度强化學習：</a:t>
            </a:r>
            <a:r>
              <a:rPr lang="en-US" altLang="zh-CN" dirty="0"/>
              <a:t>DQN</a:t>
            </a:r>
            <a:r>
              <a:rPr lang="zh-CN" altLang="en-US" dirty="0"/>
              <a:t>神经网络的配置</a:t>
            </a:r>
          </a:p>
        </p:txBody>
      </p:sp>
      <p:sp>
        <p:nvSpPr>
          <p:cNvPr id="14" name="文本框 13">
            <a:extLst>
              <a:ext uri="{FF2B5EF4-FFF2-40B4-BE49-F238E27FC236}">
                <a16:creationId xmlns:a16="http://schemas.microsoft.com/office/drawing/2014/main" id="{01152C7B-6337-720B-7991-928472FDA9D3}"/>
              </a:ext>
            </a:extLst>
          </p:cNvPr>
          <p:cNvSpPr txBox="1"/>
          <p:nvPr/>
        </p:nvSpPr>
        <p:spPr>
          <a:xfrm>
            <a:off x="361722" y="4489666"/>
            <a:ext cx="11165520" cy="1875513"/>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第一個參數就是配置神經網絡結構</a:t>
            </a:r>
            <a:r>
              <a:rPr lang="en-US" altLang="zh-CN" sz="2400" dirty="0">
                <a:latin typeface="黑体" panose="02010609060101010101" pitchFamily="49" charset="-122"/>
                <a:ea typeface="黑体" panose="02010609060101010101" pitchFamily="49" charset="-122"/>
              </a:rPr>
              <a:t>.</a:t>
            </a:r>
          </a:p>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“type”: </a:t>
            </a:r>
            <a:r>
              <a:rPr lang="zh-CN" altLang="en-US" sz="2400" dirty="0">
                <a:latin typeface="黑体" panose="02010609060101010101" pitchFamily="49" charset="-122"/>
                <a:ea typeface="黑体" panose="02010609060101010101" pitchFamily="49" charset="-122"/>
              </a:rPr>
              <a:t>代表模型類型，一般默認選擇最簡單的前饋神經網絡（多層感知機）</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layers”: </a:t>
            </a:r>
            <a:r>
              <a:rPr lang="zh-CN" altLang="en-US" sz="2400" dirty="0">
                <a:latin typeface="黑体" panose="02010609060101010101" pitchFamily="49" charset="-122"/>
                <a:ea typeface="黑体" panose="02010609060101010101" pitchFamily="49" charset="-122"/>
              </a:rPr>
              <a:t>表示該網絡有兩個隱藏層，每層有</a:t>
            </a:r>
            <a:r>
              <a:rPr lang="en-US" altLang="zh-CN" sz="2400" dirty="0">
                <a:latin typeface="黑体" panose="02010609060101010101" pitchFamily="49" charset="-122"/>
                <a:ea typeface="黑体" panose="02010609060101010101" pitchFamily="49" charset="-122"/>
              </a:rPr>
              <a:t>256</a:t>
            </a:r>
            <a:r>
              <a:rPr lang="zh-CN" altLang="en-US" sz="2400" dirty="0">
                <a:latin typeface="黑体" panose="02010609060101010101" pitchFamily="49" charset="-122"/>
                <a:ea typeface="黑体" panose="02010609060101010101" pitchFamily="49" charset="-122"/>
              </a:rPr>
              <a:t>個神經元</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double”: </a:t>
            </a:r>
            <a:r>
              <a:rPr lang="zh-CN" altLang="en-US" sz="2400" dirty="0">
                <a:latin typeface="黑体" panose="02010609060101010101" pitchFamily="49" charset="-122"/>
                <a:ea typeface="黑体" panose="02010609060101010101" pitchFamily="49" charset="-122"/>
              </a:rPr>
              <a:t>是否選擇</a:t>
            </a:r>
            <a:r>
              <a:rPr lang="en-US" altLang="zh-CN" sz="2400" dirty="0">
                <a:latin typeface="黑体" panose="02010609060101010101" pitchFamily="49" charset="-122"/>
                <a:ea typeface="黑体" panose="02010609060101010101" pitchFamily="49" charset="-122"/>
              </a:rPr>
              <a:t>DQN</a:t>
            </a:r>
            <a:r>
              <a:rPr lang="zh-CN" altLang="en-US" sz="2400" dirty="0">
                <a:latin typeface="黑体" panose="02010609060101010101" pitchFamily="49" charset="-122"/>
                <a:ea typeface="黑体" panose="02010609060101010101" pitchFamily="49" charset="-122"/>
              </a:rPr>
              <a:t>的改進算法</a:t>
            </a:r>
            <a:r>
              <a:rPr lang="en-US" altLang="zh-CN" sz="2400" dirty="0">
                <a:latin typeface="黑体" panose="02010609060101010101" pitchFamily="49" charset="-122"/>
                <a:ea typeface="黑体" panose="02010609060101010101" pitchFamily="49" charset="-122"/>
              </a:rPr>
              <a:t>DDQN,</a:t>
            </a:r>
            <a:r>
              <a:rPr lang="zh-CN" altLang="en-US" sz="2400" dirty="0">
                <a:latin typeface="黑体" panose="02010609060101010101" pitchFamily="49" charset="-122"/>
                <a:ea typeface="黑体" panose="02010609060101010101" pitchFamily="49" charset="-122"/>
              </a:rPr>
              <a:t>所以默認</a:t>
            </a:r>
            <a:r>
              <a:rPr lang="en-US" altLang="zh-CN" sz="2400" dirty="0">
                <a:latin typeface="黑体" panose="02010609060101010101" pitchFamily="49" charset="-122"/>
                <a:ea typeface="黑体" panose="02010609060101010101" pitchFamily="49" charset="-122"/>
              </a:rPr>
              <a:t>false</a:t>
            </a:r>
            <a:r>
              <a:rPr lang="zh-CN" altLang="en-US" sz="2400" dirty="0">
                <a:latin typeface="黑体" panose="02010609060101010101" pitchFamily="49" charset="-122"/>
                <a:ea typeface="黑体" panose="02010609060101010101" pitchFamily="49" charset="-122"/>
              </a:rPr>
              <a:t>即可</a:t>
            </a:r>
          </a:p>
        </p:txBody>
      </p:sp>
      <p:sp>
        <p:nvSpPr>
          <p:cNvPr id="17" name="文本框 16">
            <a:extLst>
              <a:ext uri="{FF2B5EF4-FFF2-40B4-BE49-F238E27FC236}">
                <a16:creationId xmlns:a16="http://schemas.microsoft.com/office/drawing/2014/main" id="{3BEC56CB-F3CE-254D-40BD-B2C4970397AD}"/>
              </a:ext>
            </a:extLst>
          </p:cNvPr>
          <p:cNvSpPr txBox="1"/>
          <p:nvPr/>
        </p:nvSpPr>
        <p:spPr>
          <a:xfrm>
            <a:off x="321048" y="1114534"/>
            <a:ext cx="11775407" cy="966931"/>
          </a:xfrm>
          <a:prstGeom prst="rect">
            <a:avLst/>
          </a:prstGeom>
          <a:noFill/>
        </p:spPr>
        <p:txBody>
          <a:bodyPr wrap="square">
            <a:spAutoFit/>
          </a:bodyPr>
          <a:lstStyle/>
          <a:p>
            <a:pPr marL="0" indent="0">
              <a:lnSpc>
                <a:spcPct val="125000"/>
              </a:lnSpc>
              <a:buNone/>
            </a:pPr>
            <a:r>
              <a:rPr lang="zh-CN" altLang="en-US" sz="2400" dirty="0">
                <a:latin typeface="Cambria Math" panose="02040503050406030204" pitchFamily="18" charset="0"/>
                <a:ea typeface="黑体" panose="02010609060101010101" pitchFamily="49" charset="-122"/>
              </a:rPr>
              <a:t>我們之后稍後的實驗部分就是實現基於</a:t>
            </a:r>
            <a:r>
              <a:rPr lang="en-US" altLang="zh-CN" sz="2400" dirty="0">
                <a:latin typeface="Cambria Math" panose="02040503050406030204" pitchFamily="18" charset="0"/>
                <a:ea typeface="黑体" panose="02010609060101010101" pitchFamily="49" charset="-122"/>
              </a:rPr>
              <a:t>DQN</a:t>
            </a:r>
            <a:r>
              <a:rPr lang="zh-CN" altLang="en-US" sz="2400" dirty="0">
                <a:latin typeface="Cambria Math" panose="02040503050406030204" pitchFamily="18" charset="0"/>
                <a:ea typeface="黑体" panose="02010609060101010101" pitchFamily="49" charset="-122"/>
              </a:rPr>
              <a:t>的自動駕駛，在對應的路徑打開智能體的模型部署文件</a:t>
            </a:r>
            <a:r>
              <a:rPr lang="en-US" altLang="zh-CN" sz="2400" dirty="0" err="1">
                <a:latin typeface="Cambria Math" panose="02040503050406030204" pitchFamily="18" charset="0"/>
                <a:ea typeface="黑体" panose="02010609060101010101" pitchFamily="49" charset="-122"/>
              </a:rPr>
              <a:t>dqn.json</a:t>
            </a:r>
            <a:r>
              <a:rPr lang="zh-CN" altLang="en-US" sz="2400" dirty="0">
                <a:latin typeface="Cambria Math" panose="02040503050406030204" pitchFamily="18" charset="0"/>
                <a:ea typeface="黑体" panose="02010609060101010101" pitchFamily="49" charset="-122"/>
              </a:rPr>
              <a:t>文件后，你可以查看所有重要的模型參數。</a:t>
            </a:r>
            <a:endParaRPr lang="en-US" altLang="zh-CN" sz="2400" dirty="0">
              <a:latin typeface="Cambria Math" panose="02040503050406030204" pitchFamily="18" charset="0"/>
              <a:ea typeface="黑体" panose="02010609060101010101" pitchFamily="49" charset="-122"/>
            </a:endParaRPr>
          </a:p>
        </p:txBody>
      </p:sp>
      <p:cxnSp>
        <p:nvCxnSpPr>
          <p:cNvPr id="19" name="直接连接符 18">
            <a:extLst>
              <a:ext uri="{FF2B5EF4-FFF2-40B4-BE49-F238E27FC236}">
                <a16:creationId xmlns:a16="http://schemas.microsoft.com/office/drawing/2014/main" id="{5394309C-2609-3FF2-97AB-D7EC326F9916}"/>
              </a:ext>
            </a:extLst>
          </p:cNvPr>
          <p:cNvCxnSpPr>
            <a:cxnSpLocks/>
          </p:cNvCxnSpPr>
          <p:nvPr/>
        </p:nvCxnSpPr>
        <p:spPr>
          <a:xfrm>
            <a:off x="533848" y="2575468"/>
            <a:ext cx="6592811" cy="0"/>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21" name="文本框 20">
            <a:extLst>
              <a:ext uri="{FF2B5EF4-FFF2-40B4-BE49-F238E27FC236}">
                <a16:creationId xmlns:a16="http://schemas.microsoft.com/office/drawing/2014/main" id="{347CF55C-028D-8CB7-1106-5FE7DCDB78B9}"/>
              </a:ext>
            </a:extLst>
          </p:cNvPr>
          <p:cNvSpPr txBox="1"/>
          <p:nvPr/>
        </p:nvSpPr>
        <p:spPr>
          <a:xfrm>
            <a:off x="6208751" y="2575468"/>
            <a:ext cx="1257300" cy="369332"/>
          </a:xfrm>
          <a:prstGeom prst="rect">
            <a:avLst/>
          </a:prstGeom>
          <a:noFill/>
        </p:spPr>
        <p:txBody>
          <a:bodyPr wrap="square" rtlCol="0">
            <a:spAutoFit/>
          </a:bodyPr>
          <a:lstStyle/>
          <a:p>
            <a:r>
              <a:rPr lang="zh-CN" altLang="en-US" b="1" dirty="0">
                <a:solidFill>
                  <a:srgbClr val="FF0000"/>
                </a:solidFill>
              </a:rPr>
              <a:t>路徑信息</a:t>
            </a:r>
          </a:p>
        </p:txBody>
      </p:sp>
      <p:sp>
        <p:nvSpPr>
          <p:cNvPr id="23" name="矩形: 圆角 22">
            <a:extLst>
              <a:ext uri="{FF2B5EF4-FFF2-40B4-BE49-F238E27FC236}">
                <a16:creationId xmlns:a16="http://schemas.microsoft.com/office/drawing/2014/main" id="{8E93917C-8BE6-CAC8-61CA-312BFB2A0A89}"/>
              </a:ext>
            </a:extLst>
          </p:cNvPr>
          <p:cNvSpPr/>
          <p:nvPr/>
        </p:nvSpPr>
        <p:spPr>
          <a:xfrm>
            <a:off x="1377862" y="3084845"/>
            <a:ext cx="4198775" cy="1275625"/>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018945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21167-C409-90AB-83BF-A4ED54964999}"/>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CF4368D-9556-A7E7-2DA9-2CFC0E10606E}"/>
              </a:ext>
            </a:extLst>
          </p:cNvPr>
          <p:cNvSpPr>
            <a:spLocks noGrp="1"/>
          </p:cNvSpPr>
          <p:nvPr>
            <p:ph type="sldNum" sz="quarter" idx="12"/>
          </p:nvPr>
        </p:nvSpPr>
        <p:spPr/>
        <p:txBody>
          <a:bodyPr/>
          <a:lstStyle/>
          <a:p>
            <a:fld id="{2D0209AD-E28C-4726-BE4E-D4239F457C7A}" type="slidenum">
              <a:rPr lang="zh-TW" altLang="en-US" smtClean="0"/>
              <a:t>57</a:t>
            </a:fld>
            <a:endParaRPr lang="zh-TW" altLang="en-US"/>
          </a:p>
        </p:txBody>
      </p:sp>
      <p:sp>
        <p:nvSpPr>
          <p:cNvPr id="7" name="内容占位符 6">
            <a:extLst>
              <a:ext uri="{FF2B5EF4-FFF2-40B4-BE49-F238E27FC236}">
                <a16:creationId xmlns:a16="http://schemas.microsoft.com/office/drawing/2014/main" id="{EA428550-8A89-8969-8177-9ACC0B131108}"/>
              </a:ext>
            </a:extLst>
          </p:cNvPr>
          <p:cNvSpPr>
            <a:spLocks noGrp="1"/>
          </p:cNvSpPr>
          <p:nvPr>
            <p:ph idx="13"/>
          </p:nvPr>
        </p:nvSpPr>
        <p:spPr>
          <a:xfrm>
            <a:off x="406775" y="595277"/>
            <a:ext cx="11364781" cy="487456"/>
          </a:xfrm>
        </p:spPr>
        <p:txBody>
          <a:bodyPr/>
          <a:lstStyle/>
          <a:p>
            <a:r>
              <a:rPr lang="zh-CN" altLang="en-US" dirty="0"/>
              <a:t>深度强化學習：</a:t>
            </a:r>
            <a:r>
              <a:rPr lang="en-US" altLang="zh-CN" dirty="0"/>
              <a:t>DQN</a:t>
            </a:r>
            <a:r>
              <a:rPr lang="zh-CN" altLang="en-US" dirty="0"/>
              <a:t>的訓練</a:t>
            </a:r>
          </a:p>
        </p:txBody>
      </p:sp>
      <p:pic>
        <p:nvPicPr>
          <p:cNvPr id="11" name="图片 10">
            <a:extLst>
              <a:ext uri="{FF2B5EF4-FFF2-40B4-BE49-F238E27FC236}">
                <a16:creationId xmlns:a16="http://schemas.microsoft.com/office/drawing/2014/main" id="{2F317481-31E5-FC4F-2517-FEC3948F972E}"/>
              </a:ext>
            </a:extLst>
          </p:cNvPr>
          <p:cNvPicPr>
            <a:picLocks noChangeAspect="1"/>
          </p:cNvPicPr>
          <p:nvPr/>
        </p:nvPicPr>
        <p:blipFill>
          <a:blip r:embed="rId2"/>
          <a:stretch>
            <a:fillRect/>
          </a:stretch>
        </p:blipFill>
        <p:spPr>
          <a:xfrm>
            <a:off x="1240051" y="2258192"/>
            <a:ext cx="5245370" cy="330217"/>
          </a:xfrm>
          <a:prstGeom prst="rect">
            <a:avLst/>
          </a:prstGeom>
        </p:spPr>
      </p:pic>
      <p:pic>
        <p:nvPicPr>
          <p:cNvPr id="12" name="图片 11">
            <a:extLst>
              <a:ext uri="{FF2B5EF4-FFF2-40B4-BE49-F238E27FC236}">
                <a16:creationId xmlns:a16="http://schemas.microsoft.com/office/drawing/2014/main" id="{389A5CE9-505C-EB7E-890C-0CA269B72CF3}"/>
              </a:ext>
            </a:extLst>
          </p:cNvPr>
          <p:cNvPicPr>
            <a:picLocks noChangeAspect="1"/>
          </p:cNvPicPr>
          <p:nvPr/>
        </p:nvPicPr>
        <p:blipFill>
          <a:blip r:embed="rId3"/>
          <a:stretch>
            <a:fillRect/>
          </a:stretch>
        </p:blipFill>
        <p:spPr>
          <a:xfrm>
            <a:off x="3433315" y="1580744"/>
            <a:ext cx="4579807" cy="542787"/>
          </a:xfrm>
          <a:prstGeom prst="rect">
            <a:avLst/>
          </a:prstGeom>
        </p:spPr>
      </p:pic>
      <p:cxnSp>
        <p:nvCxnSpPr>
          <p:cNvPr id="29" name="直接连接符 28">
            <a:extLst>
              <a:ext uri="{FF2B5EF4-FFF2-40B4-BE49-F238E27FC236}">
                <a16:creationId xmlns:a16="http://schemas.microsoft.com/office/drawing/2014/main" id="{1D449293-F756-0B57-E34E-3580B06ADA26}"/>
              </a:ext>
            </a:extLst>
          </p:cNvPr>
          <p:cNvCxnSpPr/>
          <p:nvPr/>
        </p:nvCxnSpPr>
        <p:spPr>
          <a:xfrm>
            <a:off x="6436894" y="2036664"/>
            <a:ext cx="125128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98EF30EF-C048-FEB6-E2CF-69CB9CD0C6BB}"/>
                  </a:ext>
                </a:extLst>
              </p:cNvPr>
              <p:cNvSpPr txBox="1"/>
              <p:nvPr/>
            </p:nvSpPr>
            <p:spPr>
              <a:xfrm>
                <a:off x="8236451" y="1754199"/>
                <a:ext cx="2574758" cy="369332"/>
              </a:xfrm>
              <a:prstGeom prst="rect">
                <a:avLst/>
              </a:prstGeom>
              <a:noFill/>
            </p:spPr>
            <p:txBody>
              <a:bodyPr wrap="square" rtlCol="0">
                <a:spAutoFit/>
              </a:bodyPr>
              <a:lstStyle/>
              <a:p>
                <a:r>
                  <a:rPr lang="zh-CN" altLang="en-US" dirty="0">
                    <a:solidFill>
                      <a:srgbClr val="FF0000"/>
                    </a:solidFill>
                  </a:rPr>
                  <a:t>参数为</a:t>
                </a:r>
                <a14:m>
                  <m:oMath xmlns:m="http://schemas.openxmlformats.org/officeDocument/2006/math">
                    <m:r>
                      <a:rPr lang="zh-CN" altLang="en-US" i="1" smtClean="0">
                        <a:solidFill>
                          <a:srgbClr val="FF0000"/>
                        </a:solidFill>
                        <a:latin typeface="Cambria Math" panose="02040503050406030204" pitchFamily="18" charset="0"/>
                      </a:rPr>
                      <m:t>𝜃</m:t>
                    </m:r>
                    <m:r>
                      <a:rPr lang="zh-CN" altLang="en-US" i="1">
                        <a:solidFill>
                          <a:srgbClr val="FF0000"/>
                        </a:solidFill>
                        <a:latin typeface="Cambria Math" panose="02040503050406030204" pitchFamily="18" charset="0"/>
                      </a:rPr>
                      <m:t>的</m:t>
                    </m:r>
                  </m:oMath>
                </a14:m>
                <a:r>
                  <a:rPr lang="zh-CN" altLang="en-US" dirty="0">
                    <a:solidFill>
                      <a:srgbClr val="FF0000"/>
                    </a:solidFill>
                  </a:rPr>
                  <a:t>神经网络</a:t>
                </a:r>
              </a:p>
            </p:txBody>
          </p:sp>
        </mc:Choice>
        <mc:Fallback xmlns="">
          <p:sp>
            <p:nvSpPr>
              <p:cNvPr id="30" name="文本框 29">
                <a:extLst>
                  <a:ext uri="{FF2B5EF4-FFF2-40B4-BE49-F238E27FC236}">
                    <a16:creationId xmlns:a16="http://schemas.microsoft.com/office/drawing/2014/main" id="{98EF30EF-C048-FEB6-E2CF-69CB9CD0C6BB}"/>
                  </a:ext>
                </a:extLst>
              </p:cNvPr>
              <p:cNvSpPr txBox="1">
                <a:spLocks noRot="1" noChangeAspect="1" noMove="1" noResize="1" noEditPoints="1" noAdjustHandles="1" noChangeArrowheads="1" noChangeShapeType="1" noTextEdit="1"/>
              </p:cNvSpPr>
              <p:nvPr/>
            </p:nvSpPr>
            <p:spPr>
              <a:xfrm>
                <a:off x="8236451" y="1754199"/>
                <a:ext cx="2574758" cy="369332"/>
              </a:xfrm>
              <a:prstGeom prst="rect">
                <a:avLst/>
              </a:prstGeom>
              <a:blipFill>
                <a:blip r:embed="rId4"/>
                <a:stretch>
                  <a:fillRect l="-1896" t="-10000" b="-26667"/>
                </a:stretch>
              </a:blipFill>
            </p:spPr>
            <p:txBody>
              <a:bodyPr/>
              <a:lstStyle/>
              <a:p>
                <a:r>
                  <a:rPr lang="zh-CN" altLang="en-US">
                    <a:noFill/>
                  </a:rPr>
                  <a:t> </a:t>
                </a:r>
              </a:p>
            </p:txBody>
          </p:sp>
        </mc:Fallback>
      </mc:AlternateContent>
      <p:sp>
        <p:nvSpPr>
          <p:cNvPr id="31" name="任意多边形: 形状 30">
            <a:extLst>
              <a:ext uri="{FF2B5EF4-FFF2-40B4-BE49-F238E27FC236}">
                <a16:creationId xmlns:a16="http://schemas.microsoft.com/office/drawing/2014/main" id="{60B3CB76-1FC7-F422-ED59-5652CFE7FC3F}"/>
              </a:ext>
            </a:extLst>
          </p:cNvPr>
          <p:cNvSpPr/>
          <p:nvPr/>
        </p:nvSpPr>
        <p:spPr>
          <a:xfrm>
            <a:off x="7139906" y="2010819"/>
            <a:ext cx="1096545" cy="154759"/>
          </a:xfrm>
          <a:custGeom>
            <a:avLst/>
            <a:gdLst>
              <a:gd name="connsiteX0" fmla="*/ 0 w 1904542"/>
              <a:gd name="connsiteY0" fmla="*/ 56217 h 254745"/>
              <a:gd name="connsiteX1" fmla="*/ 1233236 w 1904542"/>
              <a:gd name="connsiteY1" fmla="*/ 254738 h 254745"/>
              <a:gd name="connsiteX2" fmla="*/ 1798721 w 1904542"/>
              <a:gd name="connsiteY2" fmla="*/ 50202 h 254745"/>
              <a:gd name="connsiteX3" fmla="*/ 1900989 w 1904542"/>
              <a:gd name="connsiteY3" fmla="*/ 2075 h 254745"/>
              <a:gd name="connsiteX4" fmla="*/ 1882942 w 1904542"/>
              <a:gd name="connsiteY4" fmla="*/ 8091 h 254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542" h="254745">
                <a:moveTo>
                  <a:pt x="0" y="56217"/>
                </a:moveTo>
                <a:cubicBezTo>
                  <a:pt x="466724" y="155978"/>
                  <a:pt x="933449" y="255740"/>
                  <a:pt x="1233236" y="254738"/>
                </a:cubicBezTo>
                <a:cubicBezTo>
                  <a:pt x="1533023" y="253736"/>
                  <a:pt x="1687429" y="92313"/>
                  <a:pt x="1798721" y="50202"/>
                </a:cubicBezTo>
                <a:cubicBezTo>
                  <a:pt x="1910013" y="8091"/>
                  <a:pt x="1886952" y="9093"/>
                  <a:pt x="1900989" y="2075"/>
                </a:cubicBezTo>
                <a:cubicBezTo>
                  <a:pt x="1915026" y="-4944"/>
                  <a:pt x="1882942" y="8091"/>
                  <a:pt x="1882942" y="8091"/>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0C854188-9805-8E9F-10C4-2165675C54A6}"/>
              </a:ext>
            </a:extLst>
          </p:cNvPr>
          <p:cNvSpPr txBox="1"/>
          <p:nvPr/>
        </p:nvSpPr>
        <p:spPr>
          <a:xfrm>
            <a:off x="406775" y="1100906"/>
            <a:ext cx="7281404" cy="461665"/>
          </a:xfrm>
          <a:prstGeom prst="rect">
            <a:avLst/>
          </a:prstGeom>
          <a:noFill/>
        </p:spPr>
        <p:txBody>
          <a:bodyPr wrap="square" rtlCol="0">
            <a:spAutoFit/>
          </a:bodyPr>
          <a:lstStyle/>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DQN</a:t>
            </a:r>
            <a:r>
              <a:rPr lang="zh-CN" altLang="en-US" sz="2400" dirty="0">
                <a:latin typeface="黑体" panose="02010609060101010101" pitchFamily="49" charset="-122"/>
                <a:ea typeface="黑体" panose="02010609060101010101" pitchFamily="49" charset="-122"/>
              </a:rPr>
              <a:t>的訓練目標為最小化損失函數</a:t>
            </a:r>
            <a:r>
              <a:rPr lang="en-US" altLang="zh-CN" sz="2400" dirty="0">
                <a:latin typeface="黑体" panose="02010609060101010101" pitchFamily="49" charset="-122"/>
                <a:ea typeface="黑体" panose="02010609060101010101" pitchFamily="49" charset="-122"/>
              </a:rPr>
              <a:t>(TD-Error):</a:t>
            </a:r>
            <a:endParaRPr lang="zh-CN" altLang="en-US" sz="2400" dirty="0">
              <a:latin typeface="黑体" panose="02010609060101010101" pitchFamily="49" charset="-122"/>
              <a:ea typeface="黑体" panose="02010609060101010101" pitchFamily="49" charset="-122"/>
            </a:endParaRPr>
          </a:p>
        </p:txBody>
      </p:sp>
      <p:sp>
        <p:nvSpPr>
          <p:cNvPr id="18" name="文本框 17">
            <a:extLst>
              <a:ext uri="{FF2B5EF4-FFF2-40B4-BE49-F238E27FC236}">
                <a16:creationId xmlns:a16="http://schemas.microsoft.com/office/drawing/2014/main" id="{9F0E9C14-7D32-E778-E01A-4E712B4B57C0}"/>
              </a:ext>
            </a:extLst>
          </p:cNvPr>
          <p:cNvSpPr txBox="1"/>
          <p:nvPr/>
        </p:nvSpPr>
        <p:spPr>
          <a:xfrm>
            <a:off x="448736" y="2188347"/>
            <a:ext cx="10548964"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其中，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(TD-Target)</a:t>
            </a:r>
            <a:r>
              <a:rPr lang="zh-CN" altLang="en-US" sz="2400" dirty="0">
                <a:latin typeface="黑体" panose="02010609060101010101" pitchFamily="49" charset="-122"/>
                <a:ea typeface="黑体" panose="02010609060101010101" pitchFamily="49" charset="-122"/>
              </a:rPr>
              <a:t>                                  </a:t>
            </a:r>
          </a:p>
        </p:txBody>
      </p:sp>
      <p:pic>
        <p:nvPicPr>
          <p:cNvPr id="28" name="图片 27" descr="文本&#10;&#10;AI 生成的内容可能不正确。">
            <a:extLst>
              <a:ext uri="{FF2B5EF4-FFF2-40B4-BE49-F238E27FC236}">
                <a16:creationId xmlns:a16="http://schemas.microsoft.com/office/drawing/2014/main" id="{DE338F36-1B94-351D-2F46-8DA1C16AE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579" y="2790332"/>
            <a:ext cx="4025821" cy="3185004"/>
          </a:xfrm>
          <a:prstGeom prst="rect">
            <a:avLst/>
          </a:prstGeom>
        </p:spPr>
      </p:pic>
      <p:sp>
        <p:nvSpPr>
          <p:cNvPr id="33" name="文本框 32">
            <a:extLst>
              <a:ext uri="{FF2B5EF4-FFF2-40B4-BE49-F238E27FC236}">
                <a16:creationId xmlns:a16="http://schemas.microsoft.com/office/drawing/2014/main" id="{F97B77F4-F1F6-655D-0A84-20C824060953}"/>
              </a:ext>
            </a:extLst>
          </p:cNvPr>
          <p:cNvSpPr txBox="1"/>
          <p:nvPr/>
        </p:nvSpPr>
        <p:spPr>
          <a:xfrm>
            <a:off x="4827754" y="2714828"/>
            <a:ext cx="7039349" cy="3260508"/>
          </a:xfrm>
          <a:prstGeom prst="rect">
            <a:avLst/>
          </a:prstGeom>
          <a:noFill/>
        </p:spPr>
        <p:txBody>
          <a:bodyPr wrap="square">
            <a:spAutoFit/>
          </a:bodyPr>
          <a:lstStyle/>
          <a:p>
            <a:pPr>
              <a:lnSpc>
                <a:spcPct val="125000"/>
              </a:lnSpc>
            </a:pPr>
            <a:r>
              <a:rPr lang="zh-CN" altLang="en-US" sz="2400" dirty="0">
                <a:latin typeface="黑体" panose="02010609060101010101" pitchFamily="49" charset="-122"/>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loss_function</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選擇損失函數</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默認选择</a:t>
            </a:r>
            <a:r>
              <a:rPr lang="en-US" altLang="zh-CN" sz="2400" b="1" dirty="0">
                <a:latin typeface="黑体" panose="02010609060101010101" pitchFamily="49" charset="-122"/>
                <a:ea typeface="黑体" panose="02010609060101010101" pitchFamily="49" charset="-122"/>
              </a:rPr>
              <a:t>L2 </a:t>
            </a:r>
            <a:r>
              <a:rPr lang="zh-CN" altLang="en-US" sz="2400" b="1" dirty="0">
                <a:latin typeface="黑体" panose="02010609060101010101" pitchFamily="49" charset="-122"/>
                <a:ea typeface="黑体" panose="02010609060101010101" pitchFamily="49" charset="-122"/>
              </a:rPr>
              <a:t>损失函数（均方误差）</a:t>
            </a:r>
            <a:endParaRPr lang="en-US" altLang="zh-CN" sz="2400" b="1" dirty="0">
              <a:latin typeface="黑体" panose="02010609060101010101" pitchFamily="49" charset="-122"/>
              <a:ea typeface="黑体" panose="02010609060101010101" pitchFamily="49" charset="-122"/>
            </a:endParaRPr>
          </a:p>
          <a:p>
            <a:pPr>
              <a:lnSpc>
                <a:spcPct val="125000"/>
              </a:lnSpc>
            </a:pPr>
            <a:endParaRPr lang="en-US" altLang="zh-CN" sz="2400" b="1" dirty="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optimizer</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下的</a:t>
            </a:r>
            <a:r>
              <a:rPr lang="en-US" altLang="zh-CN" sz="2400" dirty="0">
                <a:latin typeface="黑体" panose="02010609060101010101" pitchFamily="49" charset="-122"/>
                <a:ea typeface="黑体" panose="02010609060101010101" pitchFamily="49" charset="-122"/>
              </a:rPr>
              <a:t>“</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lr</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用於設置優化器的學習率</a:t>
            </a:r>
            <a:r>
              <a:rPr lang="en-US" altLang="zh-CN" sz="2400" dirty="0">
                <a:latin typeface="黑体" panose="02010609060101010101" pitchFamily="49" charset="-122"/>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learning rate</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，学习率控制网络参数更新的幅度，较小的学习率可以保证训练过程中的稳定性，但会导致训练时间较长。</a:t>
            </a:r>
          </a:p>
        </p:txBody>
      </p:sp>
    </p:spTree>
    <p:extLst>
      <p:ext uri="{BB962C8B-B14F-4D97-AF65-F5344CB8AC3E}">
        <p14:creationId xmlns:p14="http://schemas.microsoft.com/office/powerpoint/2010/main" val="10121239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8B615-7F51-DB2D-5D9A-5DF80681321E}"/>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B1ADA86-B7E1-FCBF-8C07-F5649991ABDD}"/>
              </a:ext>
            </a:extLst>
          </p:cNvPr>
          <p:cNvSpPr>
            <a:spLocks noGrp="1"/>
          </p:cNvSpPr>
          <p:nvPr>
            <p:ph type="sldNum" sz="quarter" idx="12"/>
          </p:nvPr>
        </p:nvSpPr>
        <p:spPr/>
        <p:txBody>
          <a:bodyPr/>
          <a:lstStyle/>
          <a:p>
            <a:fld id="{2D0209AD-E28C-4726-BE4E-D4239F457C7A}" type="slidenum">
              <a:rPr lang="zh-TW" altLang="en-US" smtClean="0"/>
              <a:t>58</a:t>
            </a:fld>
            <a:endParaRPr lang="zh-TW" altLang="en-US"/>
          </a:p>
        </p:txBody>
      </p:sp>
      <p:sp>
        <p:nvSpPr>
          <p:cNvPr id="7" name="内容占位符 6">
            <a:extLst>
              <a:ext uri="{FF2B5EF4-FFF2-40B4-BE49-F238E27FC236}">
                <a16:creationId xmlns:a16="http://schemas.microsoft.com/office/drawing/2014/main" id="{EE6E5173-BECF-1B81-5724-20C708C3BAAD}"/>
              </a:ext>
            </a:extLst>
          </p:cNvPr>
          <p:cNvSpPr>
            <a:spLocks noGrp="1"/>
          </p:cNvSpPr>
          <p:nvPr>
            <p:ph idx="13"/>
          </p:nvPr>
        </p:nvSpPr>
        <p:spPr>
          <a:xfrm>
            <a:off x="406775" y="595277"/>
            <a:ext cx="11364781" cy="487456"/>
          </a:xfrm>
        </p:spPr>
        <p:txBody>
          <a:bodyPr/>
          <a:lstStyle/>
          <a:p>
            <a:r>
              <a:rPr lang="zh-CN" altLang="en-US" dirty="0"/>
              <a:t>深度强化學習：</a:t>
            </a:r>
            <a:r>
              <a:rPr lang="en-US" altLang="zh-CN" dirty="0"/>
              <a:t>DQN</a:t>
            </a:r>
            <a:r>
              <a:rPr lang="zh-CN" altLang="en-US" dirty="0"/>
              <a:t>的訓練</a:t>
            </a:r>
          </a:p>
        </p:txBody>
      </p:sp>
      <p:sp>
        <p:nvSpPr>
          <p:cNvPr id="2" name="文本框 1">
            <a:extLst>
              <a:ext uri="{FF2B5EF4-FFF2-40B4-BE49-F238E27FC236}">
                <a16:creationId xmlns:a16="http://schemas.microsoft.com/office/drawing/2014/main" id="{BB9C395E-8019-CCF0-B237-1A7D60F265A5}"/>
              </a:ext>
            </a:extLst>
          </p:cNvPr>
          <p:cNvSpPr txBox="1"/>
          <p:nvPr/>
        </p:nvSpPr>
        <p:spPr>
          <a:xfrm>
            <a:off x="406774" y="1124953"/>
            <a:ext cx="8151395" cy="505267"/>
          </a:xfrm>
          <a:prstGeom prst="rect">
            <a:avLst/>
          </a:prstGeom>
          <a:noFill/>
        </p:spPr>
        <p:txBody>
          <a:bodyPr wrap="square" rtlCol="0">
            <a:spAutoFit/>
          </a:bodyPr>
          <a:lstStyle/>
          <a:p>
            <a:pPr>
              <a:lnSpc>
                <a:spcPct val="125000"/>
              </a:lnSpc>
            </a:pPr>
            <a:r>
              <a:rPr lang="zh-CN" altLang="en-US" sz="2400" dirty="0">
                <a:latin typeface="Cambria Math" panose="02040503050406030204" pitchFamily="18" charset="0"/>
                <a:ea typeface="黑体" panose="02010609060101010101" pitchFamily="49" charset="-122"/>
              </a:rPr>
              <a:t>爲什麽說</a:t>
            </a:r>
            <a:r>
              <a:rPr lang="en-US" altLang="zh-CN" sz="2400" dirty="0">
                <a:latin typeface="Cambria Math" panose="02040503050406030204" pitchFamily="18" charset="0"/>
                <a:ea typeface="黑体" panose="02010609060101010101" pitchFamily="49" charset="-122"/>
              </a:rPr>
              <a:t>DQN</a:t>
            </a:r>
            <a:r>
              <a:rPr lang="zh-CN" altLang="en-US" sz="2400" dirty="0">
                <a:latin typeface="Cambria Math" panose="02040503050406030204" pitchFamily="18" charset="0"/>
                <a:ea typeface="黑体" panose="02010609060101010101" pitchFamily="49" charset="-122"/>
              </a:rPr>
              <a:t>是以</a:t>
            </a:r>
            <a:r>
              <a:rPr lang="en-US" altLang="zh-CN" sz="2400" dirty="0">
                <a:latin typeface="Cambria Math" panose="02040503050406030204" pitchFamily="18" charset="0"/>
                <a:ea typeface="黑体" panose="02010609060101010101" pitchFamily="49" charset="-122"/>
              </a:rPr>
              <a:t>Q-learning</a:t>
            </a:r>
            <a:r>
              <a:rPr lang="zh-CN" altLang="en-US" sz="2400" dirty="0">
                <a:latin typeface="Cambria Math" panose="02040503050406030204" pitchFamily="18" charset="0"/>
                <a:ea typeface="黑体" panose="02010609060101010101" pitchFamily="49" charset="-122"/>
              </a:rPr>
              <a:t>變體的方式進行訓練？</a:t>
            </a:r>
            <a:endParaRPr lang="en-US" altLang="zh-CN" sz="2400" dirty="0">
              <a:latin typeface="Cambria Math" panose="02040503050406030204" pitchFamily="18" charset="0"/>
              <a:ea typeface="黑体" panose="02010609060101010101" pitchFamily="49" charset="-122"/>
            </a:endParaRPr>
          </a:p>
        </p:txBody>
      </p:sp>
      <p:sp>
        <p:nvSpPr>
          <p:cNvPr id="4" name="文本框 3">
            <a:extLst>
              <a:ext uri="{FF2B5EF4-FFF2-40B4-BE49-F238E27FC236}">
                <a16:creationId xmlns:a16="http://schemas.microsoft.com/office/drawing/2014/main" id="{C59061F1-F9DD-6FAC-3BEC-E3CF630078FB}"/>
              </a:ext>
            </a:extLst>
          </p:cNvPr>
          <p:cNvSpPr txBox="1"/>
          <p:nvPr/>
        </p:nvSpPr>
        <p:spPr>
          <a:xfrm>
            <a:off x="406774" y="1636236"/>
            <a:ext cx="11785226" cy="1930913"/>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该算法从两个方面改进了标准的在线</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学习，使其适合于训练大型神经网络而不发散。</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b="1" dirty="0">
                <a:solidFill>
                  <a:srgbClr val="FF0000"/>
                </a:solidFill>
                <a:latin typeface="黑体" panose="02010609060101010101" pitchFamily="49" charset="-122"/>
                <a:ea typeface="黑体" panose="02010609060101010101" pitchFamily="49" charset="-122"/>
              </a:rPr>
              <a:t>改進 </a:t>
            </a:r>
            <a:r>
              <a:rPr lang="en-US" altLang="zh-CN" sz="2400" b="1" dirty="0">
                <a:solidFill>
                  <a:srgbClr val="FF0000"/>
                </a:solidFill>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a:t>
            </a:r>
            <a:r>
              <a:rPr lang="zh-CN" altLang="en-US" sz="2400" dirty="0">
                <a:latin typeface="Cambria Math" panose="02040503050406030204" pitchFamily="18" charset="0"/>
                <a:ea typeface="黑体" panose="02010609060101010101" pitchFamily="49" charset="-122"/>
              </a:rPr>
              <a:t>一個</a:t>
            </a:r>
            <a:r>
              <a:rPr lang="en-US" altLang="zh-CN" sz="2400" dirty="0">
                <a:latin typeface="Cambria Math" panose="02040503050406030204" pitchFamily="18" charset="0"/>
                <a:ea typeface="黑体" panose="02010609060101010101" pitchFamily="49" charset="-122"/>
              </a:rPr>
              <a:t>DQN</a:t>
            </a:r>
            <a:r>
              <a:rPr lang="zh-CN" altLang="en-US" sz="2400" dirty="0">
                <a:latin typeface="Cambria Math" panose="02040503050406030204" pitchFamily="18" charset="0"/>
                <a:ea typeface="黑体" panose="02010609060101010101" pitchFamily="49" charset="-122"/>
              </a:rPr>
              <a:t>智能體會維護兩個網絡</a:t>
            </a:r>
            <a:r>
              <a:rPr lang="en-US" altLang="zh-CN" sz="2400" dirty="0">
                <a:latin typeface="Cambria Math" panose="02040503050406030204" pitchFamily="18" charset="0"/>
                <a:ea typeface="黑体" panose="02010609060101010101" pitchFamily="49" charset="-122"/>
              </a:rPr>
              <a:t>,</a:t>
            </a:r>
            <a:r>
              <a:rPr lang="zh-CN" altLang="en-US" sz="2400" dirty="0">
                <a:latin typeface="Cambria Math" panose="02040503050406030204" pitchFamily="18" charset="0"/>
                <a:ea typeface="黑体" panose="02010609060101010101" pitchFamily="49" charset="-122"/>
              </a:rPr>
              <a:t> </a:t>
            </a:r>
            <a:r>
              <a:rPr lang="zh-CN" altLang="en-US" sz="2400" b="1" dirty="0">
                <a:solidFill>
                  <a:srgbClr val="FF0000"/>
                </a:solidFill>
                <a:latin typeface="Cambria Math" panose="02040503050406030204" pitchFamily="18" charset="0"/>
                <a:ea typeface="黑体" panose="02010609060101010101" pitchFamily="49" charset="-122"/>
              </a:rPr>
              <a:t>主網絡</a:t>
            </a:r>
            <a:r>
              <a:rPr lang="zh-CN" altLang="en-US" sz="2400" dirty="0">
                <a:latin typeface="Cambria Math" panose="02040503050406030204" pitchFamily="18" charset="0"/>
                <a:ea typeface="黑体" panose="02010609060101010101" pitchFamily="49" charset="-122"/>
              </a:rPr>
              <a:t>和</a:t>
            </a:r>
            <a:r>
              <a:rPr lang="zh-CN" altLang="en-US" sz="2400" b="1" dirty="0">
                <a:solidFill>
                  <a:srgbClr val="FF0000"/>
                </a:solidFill>
                <a:latin typeface="Cambria Math" panose="02040503050406030204" pitchFamily="18" charset="0"/>
                <a:ea typeface="黑体" panose="02010609060101010101" pitchFamily="49" charset="-122"/>
              </a:rPr>
              <a:t>目標網絡</a:t>
            </a:r>
            <a:r>
              <a:rPr lang="en-US" altLang="zh-CN" sz="2400" dirty="0">
                <a:latin typeface="Cambria Math" panose="02040503050406030204" pitchFamily="18" charset="0"/>
                <a:ea typeface="黑体" panose="02010609060101010101" pitchFamily="49" charset="-122"/>
              </a:rPr>
              <a:t>, </a:t>
            </a:r>
            <a:r>
              <a:rPr lang="zh-CN" altLang="en-US" sz="2400" dirty="0">
                <a:latin typeface="Cambria Math" panose="02040503050406030204" pitchFamily="18" charset="0"/>
                <a:ea typeface="黑体" panose="02010609060101010101" pitchFamily="49" charset="-122"/>
              </a:rPr>
              <a:t>目的是穩定訓練過程。</a:t>
            </a:r>
            <a:endParaRPr lang="en-US" altLang="zh-CN" sz="2400" dirty="0">
              <a:latin typeface="Cambria Math" panose="02040503050406030204" pitchFamily="18" charset="0"/>
              <a:ea typeface="黑体" panose="02010609060101010101" pitchFamily="49" charset="-122"/>
            </a:endParaRPr>
          </a:p>
          <a:p>
            <a:pPr>
              <a:lnSpc>
                <a:spcPct val="125000"/>
              </a:lnSpc>
            </a:pPr>
            <a:r>
              <a:rPr lang="zh-CN" altLang="en-US" sz="2400" b="1" dirty="0">
                <a:solidFill>
                  <a:srgbClr val="FF0000"/>
                </a:solidFill>
                <a:latin typeface="黑体" panose="02010609060101010101" pitchFamily="49" charset="-122"/>
                <a:ea typeface="黑体" panose="02010609060101010101" pitchFamily="49" charset="-122"/>
              </a:rPr>
              <a:t>改進 </a:t>
            </a:r>
            <a:r>
              <a:rPr lang="en-US" altLang="zh-CN" sz="2400" b="1" dirty="0">
                <a:solidFill>
                  <a:srgbClr val="FF0000"/>
                </a:solidFill>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使用經驗回放</a:t>
            </a:r>
            <a:r>
              <a:rPr lang="en-US" altLang="zh-CN" sz="2400" dirty="0">
                <a:solidFill>
                  <a:prstClr val="black"/>
                </a:solidFill>
                <a:latin typeface="黑体" panose="02010609060101010101" pitchFamily="49" charset="-122"/>
                <a:ea typeface="黑体" panose="02010609060101010101" pitchFamily="49" charset="-122"/>
              </a:rPr>
              <a:t>(Experience Replay)</a:t>
            </a:r>
            <a:r>
              <a:rPr lang="zh-CN" altLang="en-US" sz="2400" dirty="0">
                <a:solidFill>
                  <a:prstClr val="black"/>
                </a:solidFill>
                <a:latin typeface="黑体" panose="02010609060101010101" pitchFamily="49" charset="-122"/>
                <a:ea typeface="黑体" panose="02010609060101010101" pitchFamily="49" charset="-122"/>
              </a:rPr>
              <a:t>技術</a:t>
            </a:r>
            <a:endParaRPr lang="en-US" altLang="zh-CN" sz="2400" dirty="0">
              <a:solidFill>
                <a:prstClr val="black"/>
              </a:solidFill>
              <a:latin typeface="黑体" panose="02010609060101010101" pitchFamily="49" charset="-122"/>
              <a:ea typeface="黑体" panose="02010609060101010101" pitchFamily="49" charset="-122"/>
            </a:endParaRPr>
          </a:p>
          <a:p>
            <a:pPr>
              <a:lnSpc>
                <a:spcPct val="125000"/>
              </a:lnSpc>
            </a:pPr>
            <a:endParaRPr lang="zh-CN" altLang="en-US" sz="2400" b="1" dirty="0">
              <a:solidFill>
                <a:srgbClr val="FF0000"/>
              </a:solidFill>
              <a:latin typeface="黑体" panose="02010609060101010101" pitchFamily="49" charset="-122"/>
              <a:ea typeface="黑体" panose="02010609060101010101" pitchFamily="49" charset="-122"/>
            </a:endParaRPr>
          </a:p>
        </p:txBody>
      </p:sp>
      <p:pic>
        <p:nvPicPr>
          <p:cNvPr id="10" name="图片 9" descr="文本&#10;&#10;AI 生成的内容可能不正确。">
            <a:extLst>
              <a:ext uri="{FF2B5EF4-FFF2-40B4-BE49-F238E27FC236}">
                <a16:creationId xmlns:a16="http://schemas.microsoft.com/office/drawing/2014/main" id="{AB83D38E-D483-91AB-AEF8-8498F50ACB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824" y="3087079"/>
            <a:ext cx="5977362" cy="3175644"/>
          </a:xfrm>
          <a:prstGeom prst="rect">
            <a:avLst/>
          </a:prstGeom>
        </p:spPr>
      </p:pic>
      <p:sp>
        <p:nvSpPr>
          <p:cNvPr id="12" name="文本框 11">
            <a:extLst>
              <a:ext uri="{FF2B5EF4-FFF2-40B4-BE49-F238E27FC236}">
                <a16:creationId xmlns:a16="http://schemas.microsoft.com/office/drawing/2014/main" id="{B0C8B732-23A2-948A-0C51-73BBD45FD1FC}"/>
              </a:ext>
            </a:extLst>
          </p:cNvPr>
          <p:cNvSpPr txBox="1"/>
          <p:nvPr/>
        </p:nvSpPr>
        <p:spPr>
          <a:xfrm>
            <a:off x="6578236" y="3252516"/>
            <a:ext cx="5412797" cy="2775760"/>
          </a:xfrm>
          <a:prstGeom prst="rect">
            <a:avLst/>
          </a:prstGeom>
          <a:noFill/>
        </p:spPr>
        <p:txBody>
          <a:bodyPr wrap="square">
            <a:spAutoFit/>
          </a:bodyPr>
          <a:lstStyle/>
          <a:p>
            <a:pPr>
              <a:lnSpc>
                <a:spcPct val="150000"/>
              </a:lnSpc>
            </a:pPr>
            <a:r>
              <a:rPr lang="en-US" altLang="zh-CN" sz="2400" dirty="0">
                <a:latin typeface="黑体" panose="02010609060101010101" pitchFamily="49" charset="-122"/>
                <a:ea typeface="黑体" panose="02010609060101010101" pitchFamily="49" charset="-122"/>
              </a:rPr>
              <a:t>“target_update”</a:t>
            </a:r>
            <a:r>
              <a:rPr lang="zh-CN" altLang="en-US" sz="2400" dirty="0">
                <a:latin typeface="黑体" panose="02010609060101010101" pitchFamily="49" charset="-122"/>
                <a:ea typeface="黑体" panose="02010609060101010101" pitchFamily="49" charset="-122"/>
              </a:rPr>
              <a:t>：是</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DQN</a:t>
            </a:r>
            <a:r>
              <a:rPr lang="zh-CN" altLang="en-US" sz="2400" dirty="0">
                <a:latin typeface="黑体" panose="02010609060101010101" pitchFamily="49" charset="-122"/>
                <a:ea typeface="黑体" panose="02010609060101010101" pitchFamily="49" charset="-122"/>
              </a:rPr>
              <a:t>中對應</a:t>
            </a:r>
            <a:r>
              <a:rPr lang="zh-CN" altLang="en-US" sz="2400" b="1" dirty="0">
                <a:solidFill>
                  <a:srgbClr val="FF0000"/>
                </a:solidFill>
                <a:latin typeface="黑体" panose="02010609060101010101" pitchFamily="49" charset="-122"/>
                <a:ea typeface="黑体" panose="02010609060101010101" pitchFamily="49" charset="-122"/>
              </a:rPr>
              <a:t>改進</a:t>
            </a:r>
            <a:r>
              <a:rPr lang="en-US" altLang="zh-CN" sz="2400" b="1" dirty="0">
                <a:solidFill>
                  <a:srgbClr val="FF0000"/>
                </a:solidFill>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的參數，用於控制</a:t>
            </a:r>
            <a:r>
              <a:rPr lang="zh-CN" altLang="en-US" sz="2400" b="1" dirty="0">
                <a:solidFill>
                  <a:srgbClr val="FF0000"/>
                </a:solidFill>
                <a:latin typeface="黑体" panose="02010609060101010101" pitchFamily="49" charset="-122"/>
                <a:ea typeface="黑体" panose="02010609060101010101" pitchFamily="49" charset="-122"/>
              </a:rPr>
              <a:t>目標網絡</a:t>
            </a:r>
            <a:r>
              <a:rPr lang="zh-CN" altLang="en-US" sz="2400" dirty="0">
                <a:latin typeface="黑体" panose="02010609060101010101" pitchFamily="49" charset="-122"/>
                <a:ea typeface="黑体" panose="02010609060101010101" pitchFamily="49" charset="-122"/>
              </a:rPr>
              <a:t>更新的頻率，</a:t>
            </a:r>
            <a:r>
              <a:rPr lang="zh-CN" altLang="en-US" sz="2400" b="1" dirty="0">
                <a:solidFill>
                  <a:srgbClr val="FF0000"/>
                </a:solidFill>
                <a:latin typeface="黑体" panose="02010609060101010101" pitchFamily="49" charset="-122"/>
                <a:ea typeface="黑体" panose="02010609060101010101" pitchFamily="49" charset="-122"/>
              </a:rPr>
              <a:t>目標網絡</a:t>
            </a:r>
            <a:r>
              <a:rPr lang="zh-CN" altLang="en-US" sz="2400" dirty="0">
                <a:latin typeface="黑体" panose="02010609060101010101" pitchFamily="49" charset="-122"/>
                <a:ea typeface="黑体" panose="02010609060101010101" pitchFamily="49" charset="-122"/>
              </a:rPr>
              <a:t>的作用是提供一個穩定的</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TD-Target</a:t>
            </a:r>
            <a:r>
              <a:rPr lang="zh-CN" altLang="en-US" sz="2400" dirty="0">
                <a:latin typeface="黑体" panose="02010609060101010101" pitchFamily="49" charset="-122"/>
                <a:ea typeface="黑体" panose="02010609060101010101" pitchFamily="49" charset="-122"/>
              </a:rPr>
              <a:t>，以避免訓練過程中</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值的劇烈波動。</a:t>
            </a:r>
            <a:endParaRPr lang="en-US" altLang="zh-CN"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62959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A5EAE-AA40-88CD-A8E8-186C94E32A9F}"/>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BDC1281-31C4-E803-5A62-334D7A85F690}"/>
              </a:ext>
            </a:extLst>
          </p:cNvPr>
          <p:cNvSpPr>
            <a:spLocks noGrp="1"/>
          </p:cNvSpPr>
          <p:nvPr>
            <p:ph type="sldNum" sz="quarter" idx="12"/>
          </p:nvPr>
        </p:nvSpPr>
        <p:spPr/>
        <p:txBody>
          <a:bodyPr/>
          <a:lstStyle/>
          <a:p>
            <a:fld id="{2D0209AD-E28C-4726-BE4E-D4239F457C7A}" type="slidenum">
              <a:rPr lang="zh-TW" altLang="en-US" smtClean="0"/>
              <a:t>59</a:t>
            </a:fld>
            <a:endParaRPr lang="zh-TW" altLang="en-US"/>
          </a:p>
        </p:txBody>
      </p:sp>
      <p:sp>
        <p:nvSpPr>
          <p:cNvPr id="7" name="内容占位符 6">
            <a:extLst>
              <a:ext uri="{FF2B5EF4-FFF2-40B4-BE49-F238E27FC236}">
                <a16:creationId xmlns:a16="http://schemas.microsoft.com/office/drawing/2014/main" id="{11E6892D-7DE5-7C52-2314-35B01D07D7E5}"/>
              </a:ext>
            </a:extLst>
          </p:cNvPr>
          <p:cNvSpPr>
            <a:spLocks noGrp="1"/>
          </p:cNvSpPr>
          <p:nvPr>
            <p:ph idx="13"/>
          </p:nvPr>
        </p:nvSpPr>
        <p:spPr/>
        <p:txBody>
          <a:bodyPr/>
          <a:lstStyle/>
          <a:p>
            <a:r>
              <a:rPr lang="zh-CN" altLang="en-US" dirty="0"/>
              <a:t>深度强化學習：經驗回放</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85070B6-97AC-6FAC-592F-E0B2EA0FBC8E}"/>
                  </a:ext>
                </a:extLst>
              </p:cNvPr>
              <p:cNvSpPr txBox="1"/>
              <p:nvPr/>
            </p:nvSpPr>
            <p:spPr>
              <a:xfrm>
                <a:off x="404402" y="1082733"/>
                <a:ext cx="11787597" cy="5594801"/>
              </a:xfrm>
              <a:prstGeom prst="rect">
                <a:avLst/>
              </a:prstGeom>
              <a:noFill/>
            </p:spPr>
            <p:txBody>
              <a:bodyPr wrap="square">
                <a:spAutoFit/>
              </a:bodyPr>
              <a:lstStyle/>
              <a:p>
                <a:pPr lvl="0">
                  <a:lnSpc>
                    <a:spcPct val="140000"/>
                  </a:lnSpc>
                  <a:defRPr/>
                </a:pPr>
                <a:r>
                  <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改進 </a:t>
                </a:r>
                <a:r>
                  <a:rPr lang="en-US" altLang="zh-CN" sz="2400" b="1" dirty="0">
                    <a:solidFill>
                      <a:srgbClr val="FF0000"/>
                    </a:solidFill>
                    <a:latin typeface="黑体" panose="02010609060101010101" pitchFamily="49" charset="-122"/>
                    <a:ea typeface="黑体" panose="02010609060101010101" pitchFamily="49" charset="-122"/>
                  </a:rPr>
                  <a:t>2</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：使用經驗回放</a:t>
                </a: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(Experience Replay</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技術</a:t>
                </a: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40000"/>
                  </a:lnSpc>
                  <a:defRPr/>
                </a:pPr>
                <a:r>
                  <a:rPr lang="zh-CN" altLang="en-US" sz="2400" dirty="0">
                    <a:solidFill>
                      <a:prstClr val="black"/>
                    </a:solidFill>
                    <a:latin typeface="黑体" panose="02010609060101010101" pitchFamily="49" charset="-122"/>
                    <a:ea typeface="黑体" panose="02010609060101010101" pitchFamily="49" charset="-122"/>
                  </a:rPr>
                  <a:t>什麽是</a:t>
                </a:r>
                <a:r>
                  <a:rPr lang="zh-CN" altLang="en-US" sz="2400" dirty="0">
                    <a:solidFill>
                      <a:srgbClr val="00B0F0"/>
                    </a:solidFill>
                    <a:latin typeface="黑体" panose="02010609060101010101" pitchFamily="49" charset="-122"/>
                    <a:ea typeface="黑体" panose="02010609060101010101" pitchFamily="49" charset="-122"/>
                  </a:rPr>
                  <a:t>經驗</a:t>
                </a:r>
                <a:r>
                  <a:rPr lang="zh-CN" altLang="en-US" sz="2400" dirty="0">
                    <a:solidFill>
                      <a:prstClr val="black"/>
                    </a:solidFill>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在智能体与环境交互时，每一步的經歷都以元组</a:t>
                </a:r>
                <a14:m>
                  <m:oMath xmlns:m="http://schemas.openxmlformats.org/officeDocument/2006/math">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𝑡</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的</m:t>
                    </m:r>
                  </m:oMath>
                </a14:m>
                <a:r>
                  <a:rPr lang="zh-CN" altLang="en-US" sz="2400" dirty="0">
                    <a:latin typeface="黑体" panose="02010609060101010101" pitchFamily="49" charset="-122"/>
                    <a:ea typeface="黑体" panose="02010609060101010101" pitchFamily="49" charset="-122"/>
                  </a:rPr>
                  <a:t>形式记录下来。</a:t>
                </a:r>
                <a:endParaRPr lang="en-US" altLang="zh-CN" sz="2400" dirty="0">
                  <a:latin typeface="黑体" panose="02010609060101010101" pitchFamily="49" charset="-122"/>
                  <a:ea typeface="黑体" panose="02010609060101010101" pitchFamily="49" charset="-122"/>
                </a:endParaRPr>
              </a:p>
              <a:p>
                <a:pPr lvl="0">
                  <a:lnSpc>
                    <a:spcPct val="140000"/>
                  </a:lnSpc>
                  <a:defRPr/>
                </a:pP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40000"/>
                  </a:lnSpc>
                  <a:defRPr/>
                </a:pP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40000"/>
                  </a:lnSpc>
                  <a:defRPr/>
                </a:pP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40000"/>
                  </a:lnSpc>
                  <a:defRPr/>
                </a:pP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40000"/>
                  </a:lnSpc>
                  <a:defRPr/>
                </a:pPr>
                <a:endParaRPr lang="en-US" altLang="zh-CN" sz="2400" dirty="0">
                  <a:solidFill>
                    <a:prstClr val="black"/>
                  </a:solidFill>
                  <a:latin typeface="黑体" panose="02010609060101010101" pitchFamily="49" charset="-122"/>
                  <a:ea typeface="黑体" panose="02010609060101010101" pitchFamily="49" charset="-122"/>
                </a:endParaRPr>
              </a:p>
              <a:p>
                <a:pPr>
                  <a:lnSpc>
                    <a:spcPct val="140000"/>
                  </a:lnSpc>
                  <a:defRPr/>
                </a:pPr>
                <a:r>
                  <a:rPr lang="zh-CN" altLang="en-US" sz="2400" dirty="0">
                    <a:solidFill>
                      <a:prstClr val="black"/>
                    </a:solidFill>
                    <a:latin typeface="黑体" panose="02010609060101010101" pitchFamily="49" charset="-122"/>
                    <a:ea typeface="黑体" panose="02010609060101010101" pitchFamily="49" charset="-122"/>
                  </a:rPr>
                  <a:t>什麽是</a:t>
                </a:r>
                <a:r>
                  <a:rPr lang="zh-CN" altLang="en-US" sz="2400" dirty="0">
                    <a:solidFill>
                      <a:srgbClr val="FF0000"/>
                    </a:solidFill>
                    <a:latin typeface="黑体" panose="02010609060101010101" pitchFamily="49" charset="-122"/>
                    <a:ea typeface="黑体" panose="02010609060101010101" pitchFamily="49" charset="-122"/>
                  </a:rPr>
                  <a:t>經驗池</a:t>
                </a:r>
                <a:r>
                  <a:rPr lang="en-US" altLang="zh-CN" sz="2400" dirty="0"/>
                  <a:t>(replay buffer)</a:t>
                </a:r>
                <a:r>
                  <a:rPr lang="zh-CN" altLang="en-US" sz="2400" dirty="0">
                    <a:solidFill>
                      <a:prstClr val="black"/>
                    </a:solidFill>
                    <a:latin typeface="黑体" panose="02010609060101010101" pitchFamily="49" charset="-122"/>
                    <a:ea typeface="黑体" panose="02010609060101010101" pitchFamily="49" charset="-122"/>
                  </a:rPr>
                  <a:t>？經驗池用於儲存</a:t>
                </a:r>
                <a:r>
                  <a:rPr lang="zh-CN" altLang="en-US" sz="2400" dirty="0">
                    <a:latin typeface="黑体" panose="02010609060101010101" pitchFamily="49" charset="-122"/>
                    <a:ea typeface="黑体" panose="02010609060101010101" pitchFamily="49" charset="-122"/>
                  </a:rPr>
                  <a:t>每次从环境中采样得到的元组数据</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經驗</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，训练</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网络时再从經驗池中</a:t>
                </a:r>
                <a:r>
                  <a:rPr lang="zh-CN" altLang="en-US" sz="2400" dirty="0">
                    <a:solidFill>
                      <a:srgbClr val="FF0000"/>
                    </a:solidFill>
                    <a:latin typeface="黑体" panose="02010609060101010101" pitchFamily="49" charset="-122"/>
                    <a:ea typeface="黑体" panose="02010609060101010101" pitchFamily="49" charset="-122"/>
                  </a:rPr>
                  <a:t>隨機</a:t>
                </a:r>
                <a:r>
                  <a:rPr lang="zh-CN" altLang="en-US" sz="2400" dirty="0">
                    <a:latin typeface="黑体" panose="02010609060101010101" pitchFamily="49" charset="-122"/>
                    <a:ea typeface="黑体" panose="02010609060101010101" pitchFamily="49" charset="-122"/>
                  </a:rPr>
                  <a:t>采樣若干數據進行訓練</a:t>
                </a:r>
                <a:endParaRPr lang="en-US" altLang="zh-CN" sz="2400" noProof="0" dirty="0">
                  <a:latin typeface="黑体" panose="02010609060101010101" pitchFamily="49" charset="-122"/>
                  <a:ea typeface="黑体" panose="02010609060101010101" pitchFamily="49" charset="-122"/>
                </a:endParaRPr>
              </a:p>
              <a:p>
                <a:pPr lvl="0">
                  <a:lnSpc>
                    <a:spcPct val="125000"/>
                  </a:lnSpc>
                  <a:defRPr/>
                </a:pPr>
                <a:endPar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mc:Choice>
        <mc:Fallback xmlns="">
          <p:sp>
            <p:nvSpPr>
              <p:cNvPr id="15" name="文本框 14">
                <a:extLst>
                  <a:ext uri="{FF2B5EF4-FFF2-40B4-BE49-F238E27FC236}">
                    <a16:creationId xmlns:a16="http://schemas.microsoft.com/office/drawing/2014/main" id="{B85070B6-97AC-6FAC-592F-E0B2EA0FBC8E}"/>
                  </a:ext>
                </a:extLst>
              </p:cNvPr>
              <p:cNvSpPr txBox="1">
                <a:spLocks noRot="1" noChangeAspect="1" noMove="1" noResize="1" noEditPoints="1" noAdjustHandles="1" noChangeArrowheads="1" noChangeShapeType="1" noTextEdit="1"/>
              </p:cNvSpPr>
              <p:nvPr/>
            </p:nvSpPr>
            <p:spPr>
              <a:xfrm>
                <a:off x="404402" y="1082733"/>
                <a:ext cx="11787597" cy="5594801"/>
              </a:xfrm>
              <a:prstGeom prst="rect">
                <a:avLst/>
              </a:prstGeom>
              <a:blipFill>
                <a:blip r:embed="rId3"/>
                <a:stretch>
                  <a:fillRect l="-776"/>
                </a:stretch>
              </a:blipFill>
            </p:spPr>
            <p:txBody>
              <a:bodyPr/>
              <a:lstStyle/>
              <a:p>
                <a:r>
                  <a:rPr lang="zh-CN" altLang="en-US">
                    <a:noFill/>
                  </a:rPr>
                  <a:t> </a:t>
                </a:r>
              </a:p>
            </p:txBody>
          </p:sp>
        </mc:Fallback>
      </mc:AlternateContent>
      <p:pic>
        <p:nvPicPr>
          <p:cNvPr id="3078" name="Picture 6" descr="Techniques to Improve the Performance of a DQN Agent | by Hennie de Harder  | TDS Archive | Medium">
            <a:extLst>
              <a:ext uri="{FF2B5EF4-FFF2-40B4-BE49-F238E27FC236}">
                <a16:creationId xmlns:a16="http://schemas.microsoft.com/office/drawing/2014/main" id="{783AB45D-2326-D4AD-82B5-5C0887333C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2079" y="2301073"/>
            <a:ext cx="4167424" cy="2873828"/>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接连接符 28">
            <a:extLst>
              <a:ext uri="{FF2B5EF4-FFF2-40B4-BE49-F238E27FC236}">
                <a16:creationId xmlns:a16="http://schemas.microsoft.com/office/drawing/2014/main" id="{A95321EE-E8A1-0F99-3581-390F6648AAC7}"/>
              </a:ext>
            </a:extLst>
          </p:cNvPr>
          <p:cNvCxnSpPr>
            <a:cxnSpLocks/>
          </p:cNvCxnSpPr>
          <p:nvPr/>
        </p:nvCxnSpPr>
        <p:spPr>
          <a:xfrm>
            <a:off x="5215095" y="5174901"/>
            <a:ext cx="164792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C42B9B10-F999-E773-550B-13CADB1EA1CE}"/>
              </a:ext>
            </a:extLst>
          </p:cNvPr>
          <p:cNvSpPr txBox="1"/>
          <p:nvPr/>
        </p:nvSpPr>
        <p:spPr>
          <a:xfrm>
            <a:off x="7217673" y="4498259"/>
            <a:ext cx="779442" cy="338554"/>
          </a:xfrm>
          <a:prstGeom prst="rect">
            <a:avLst/>
          </a:prstGeom>
          <a:noFill/>
        </p:spPr>
        <p:txBody>
          <a:bodyPr wrap="square" rtlCol="0">
            <a:spAutoFit/>
          </a:bodyPr>
          <a:lstStyle/>
          <a:p>
            <a:r>
              <a:rPr lang="zh-CN" altLang="en-US" sz="1600" b="1" dirty="0">
                <a:solidFill>
                  <a:srgbClr val="FF0000"/>
                </a:solidFill>
                <a:latin typeface="黑体" panose="02010609060101010101" pitchFamily="49" charset="-122"/>
                <a:ea typeface="黑体" panose="02010609060101010101" pitchFamily="49" charset="-122"/>
              </a:rPr>
              <a:t>經驗</a:t>
            </a:r>
          </a:p>
        </p:txBody>
      </p:sp>
      <p:sp>
        <p:nvSpPr>
          <p:cNvPr id="32" name="文本框 31">
            <a:extLst>
              <a:ext uri="{FF2B5EF4-FFF2-40B4-BE49-F238E27FC236}">
                <a16:creationId xmlns:a16="http://schemas.microsoft.com/office/drawing/2014/main" id="{5BA2C3E9-4866-D3D7-1F66-70E5D4A79851}"/>
              </a:ext>
            </a:extLst>
          </p:cNvPr>
          <p:cNvSpPr txBox="1"/>
          <p:nvPr/>
        </p:nvSpPr>
        <p:spPr>
          <a:xfrm>
            <a:off x="4660293" y="4592619"/>
            <a:ext cx="885514" cy="338554"/>
          </a:xfrm>
          <a:prstGeom prst="rect">
            <a:avLst/>
          </a:prstGeom>
          <a:noFill/>
        </p:spPr>
        <p:txBody>
          <a:bodyPr wrap="square" rtlCol="0">
            <a:spAutoFit/>
          </a:bodyPr>
          <a:lstStyle/>
          <a:p>
            <a:r>
              <a:rPr lang="zh-CN" altLang="en-US" sz="1600" b="1" dirty="0">
                <a:solidFill>
                  <a:srgbClr val="FF0000"/>
                </a:solidFill>
                <a:latin typeface="黑体" panose="02010609060101010101" pitchFamily="49" charset="-122"/>
                <a:ea typeface="黑体" panose="02010609060101010101" pitchFamily="49" charset="-122"/>
              </a:rPr>
              <a:t>經驗池</a:t>
            </a:r>
          </a:p>
        </p:txBody>
      </p:sp>
      <p:sp>
        <p:nvSpPr>
          <p:cNvPr id="33" name="文本框 32">
            <a:extLst>
              <a:ext uri="{FF2B5EF4-FFF2-40B4-BE49-F238E27FC236}">
                <a16:creationId xmlns:a16="http://schemas.microsoft.com/office/drawing/2014/main" id="{4FA9F8ED-F76E-9CE0-4A0C-DE0F731A1C8A}"/>
              </a:ext>
            </a:extLst>
          </p:cNvPr>
          <p:cNvSpPr txBox="1"/>
          <p:nvPr/>
        </p:nvSpPr>
        <p:spPr>
          <a:xfrm>
            <a:off x="4548435" y="2352783"/>
            <a:ext cx="1333320" cy="338554"/>
          </a:xfrm>
          <a:prstGeom prst="rect">
            <a:avLst/>
          </a:prstGeom>
          <a:noFill/>
        </p:spPr>
        <p:txBody>
          <a:bodyPr wrap="square" rtlCol="0">
            <a:spAutoFit/>
          </a:bodyPr>
          <a:lstStyle/>
          <a:p>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DQN</a:t>
            </a:r>
            <a:r>
              <a:rPr lang="zh-CN" altLang="en-US" sz="16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智能體</a:t>
            </a:r>
            <a:endParaRPr lang="zh-CN" altLang="en-US" sz="1600"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03517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65606" y="1148278"/>
            <a:ext cx="11364780" cy="5158059"/>
          </a:xfrm>
        </p:spPr>
        <p:txBody>
          <a:bodyPr/>
          <a:lstStyle/>
          <a:p>
            <a:pPr>
              <a:lnSpc>
                <a:spcPct val="300000"/>
              </a:lnSpc>
            </a:pPr>
            <a:r>
              <a:rPr lang="en-US" altLang="zh-CN" b="1" dirty="0"/>
              <a:t>1. </a:t>
            </a:r>
            <a:r>
              <a:rPr lang="zh-CN" altLang="en-US" dirty="0"/>
              <a:t>基於規則的自動駕駛決策</a:t>
            </a:r>
            <a:endParaRPr lang="en-US" altLang="zh-CN" dirty="0"/>
          </a:p>
          <a:p>
            <a:pPr>
              <a:lnSpc>
                <a:spcPct val="300000"/>
              </a:lnSpc>
            </a:pPr>
            <a:r>
              <a:rPr lang="en-US" altLang="zh-CN" b="1" dirty="0"/>
              <a:t>2. </a:t>
            </a:r>
            <a:r>
              <a:rPr lang="zh-CN" altLang="en-US" dirty="0"/>
              <a:t>基於深度强化學習的自動駕駛決策</a:t>
            </a:r>
            <a:endParaRPr lang="en-US" altLang="zh-CN" dirty="0"/>
          </a:p>
          <a:p>
            <a:pPr>
              <a:lnSpc>
                <a:spcPct val="300000"/>
              </a:lnSpc>
            </a:pPr>
            <a:r>
              <a:rPr lang="en-US" altLang="zh-CN" b="1" dirty="0"/>
              <a:t>3. </a:t>
            </a:r>
            <a:r>
              <a:rPr lang="zh-CN" altLang="en-US" dirty="0"/>
              <a:t>實驗任務</a:t>
            </a:r>
            <a:endParaRPr lang="en-US" altLang="zh-CN" dirty="0"/>
          </a:p>
          <a:p>
            <a:pPr marL="0" indent="0">
              <a:buNone/>
            </a:pPr>
            <a:endParaRPr lang="zh-CN" altLang="en-US"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6</a:t>
            </a:fld>
            <a:endParaRPr lang="zh-TW" altLang="en-US"/>
          </a:p>
        </p:txBody>
      </p:sp>
      <p:sp>
        <p:nvSpPr>
          <p:cNvPr id="7" name="内容占位符 6"/>
          <p:cNvSpPr>
            <a:spLocks noGrp="1"/>
          </p:cNvSpPr>
          <p:nvPr>
            <p:ph idx="13"/>
          </p:nvPr>
        </p:nvSpPr>
        <p:spPr>
          <a:xfrm>
            <a:off x="413609" y="575229"/>
            <a:ext cx="11364781" cy="487456"/>
          </a:xfrm>
        </p:spPr>
        <p:txBody>
          <a:bodyPr/>
          <a:lstStyle/>
          <a:p>
            <a:r>
              <a:rPr lang="zh-CN" altLang="en-US" dirty="0"/>
              <a:t>目录</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35FAF-0D91-0276-8F82-453494BB59EC}"/>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3B67798-BE22-80BA-77BF-391DBCA7D78F}"/>
              </a:ext>
            </a:extLst>
          </p:cNvPr>
          <p:cNvSpPr>
            <a:spLocks noGrp="1"/>
          </p:cNvSpPr>
          <p:nvPr>
            <p:ph type="sldNum" sz="quarter" idx="12"/>
          </p:nvPr>
        </p:nvSpPr>
        <p:spPr/>
        <p:txBody>
          <a:bodyPr/>
          <a:lstStyle/>
          <a:p>
            <a:fld id="{2D0209AD-E28C-4726-BE4E-D4239F457C7A}" type="slidenum">
              <a:rPr lang="zh-TW" altLang="en-US" smtClean="0"/>
              <a:t>60</a:t>
            </a:fld>
            <a:endParaRPr lang="zh-TW" altLang="en-US"/>
          </a:p>
        </p:txBody>
      </p:sp>
      <p:sp>
        <p:nvSpPr>
          <p:cNvPr id="7" name="内容占位符 6">
            <a:extLst>
              <a:ext uri="{FF2B5EF4-FFF2-40B4-BE49-F238E27FC236}">
                <a16:creationId xmlns:a16="http://schemas.microsoft.com/office/drawing/2014/main" id="{E0FED456-07A1-D7C1-F772-705A07E40E72}"/>
              </a:ext>
            </a:extLst>
          </p:cNvPr>
          <p:cNvSpPr>
            <a:spLocks noGrp="1"/>
          </p:cNvSpPr>
          <p:nvPr>
            <p:ph idx="13"/>
          </p:nvPr>
        </p:nvSpPr>
        <p:spPr/>
        <p:txBody>
          <a:bodyPr/>
          <a:lstStyle/>
          <a:p>
            <a:r>
              <a:rPr lang="zh-CN" altLang="en-US" dirty="0"/>
              <a:t>深度强化學習：經驗回放</a:t>
            </a:r>
          </a:p>
        </p:txBody>
      </p:sp>
      <p:sp>
        <p:nvSpPr>
          <p:cNvPr id="15" name="文本框 14">
            <a:extLst>
              <a:ext uri="{FF2B5EF4-FFF2-40B4-BE49-F238E27FC236}">
                <a16:creationId xmlns:a16="http://schemas.microsoft.com/office/drawing/2014/main" id="{7C2EB338-D8FE-997A-1EC7-5CCB85CA70F7}"/>
              </a:ext>
            </a:extLst>
          </p:cNvPr>
          <p:cNvSpPr txBox="1"/>
          <p:nvPr/>
        </p:nvSpPr>
        <p:spPr>
          <a:xfrm>
            <a:off x="404402" y="1082733"/>
            <a:ext cx="11787597" cy="2492414"/>
          </a:xfrm>
          <a:prstGeom prst="rect">
            <a:avLst/>
          </a:prstGeom>
          <a:noFill/>
        </p:spPr>
        <p:txBody>
          <a:bodyPr wrap="square">
            <a:spAutoFit/>
          </a:bodyPr>
          <a:lstStyle/>
          <a:p>
            <a:pPr lvl="0">
              <a:lnSpc>
                <a:spcPct val="140000"/>
              </a:lnSpc>
              <a:defRPr/>
            </a:pPr>
            <a:r>
              <a:rPr lang="zh-CN" altLang="en-US" sz="2400" dirty="0">
                <a:solidFill>
                  <a:prstClr val="black"/>
                </a:solidFill>
                <a:latin typeface="黑体" panose="02010609060101010101" pitchFamily="49" charset="-122"/>
                <a:ea typeface="黑体" panose="02010609060101010101" pitchFamily="49" charset="-122"/>
              </a:rPr>
              <a:t>爲什麽要經驗回放？</a:t>
            </a:r>
            <a:endParaRPr lang="en-US" altLang="zh-CN" sz="2400" dirty="0">
              <a:solidFill>
                <a:prstClr val="black"/>
              </a:solidFill>
              <a:latin typeface="黑体" panose="02010609060101010101" pitchFamily="49" charset="-122"/>
              <a:ea typeface="黑体" panose="02010609060101010101" pitchFamily="49" charset="-122"/>
            </a:endParaRPr>
          </a:p>
          <a:p>
            <a:pPr marL="342900" lvl="0" indent="-342900">
              <a:lnSpc>
                <a:spcPct val="140000"/>
              </a:lnSpc>
              <a:buClr>
                <a:srgbClr val="0070C0"/>
              </a:buClr>
              <a:buFont typeface="Wingdings" panose="05000000000000000000" pitchFamily="2" charset="2"/>
              <a:buChar char="n"/>
              <a:defRPr/>
            </a:pPr>
            <a:r>
              <a:rPr lang="zh-CN" altLang="en-US" sz="2400" dirty="0">
                <a:solidFill>
                  <a:prstClr val="black"/>
                </a:solidFill>
                <a:latin typeface="黑体" panose="02010609060101010101" pitchFamily="49" charset="-122"/>
                <a:ea typeface="黑体" panose="02010609060101010101" pitchFamily="49" charset="-122"/>
              </a:rPr>
              <a:t>更好的數據利用效率</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一條數據可以利用很多次</a:t>
            </a:r>
            <a:endParaRPr lang="en-US" altLang="zh-CN" sz="2400" dirty="0">
              <a:solidFill>
                <a:prstClr val="black"/>
              </a:solidFill>
              <a:latin typeface="黑体" panose="02010609060101010101" pitchFamily="49" charset="-122"/>
              <a:ea typeface="黑体" panose="02010609060101010101" pitchFamily="49" charset="-122"/>
            </a:endParaRPr>
          </a:p>
          <a:p>
            <a:pPr marL="342900" lvl="0" indent="-342900">
              <a:lnSpc>
                <a:spcPct val="140000"/>
              </a:lnSpc>
              <a:buClr>
                <a:srgbClr val="0070C0"/>
              </a:buClr>
              <a:buFont typeface="Wingdings" panose="05000000000000000000" pitchFamily="2" charset="2"/>
              <a:buChar char="n"/>
              <a:defRPr/>
            </a:pPr>
            <a:r>
              <a:rPr lang="zh-CN" altLang="en-US" sz="2400" dirty="0">
                <a:solidFill>
                  <a:prstClr val="black"/>
                </a:solidFill>
                <a:latin typeface="黑体" panose="02010609060101010101" pitchFamily="49" charset="-122"/>
                <a:ea typeface="黑体" panose="02010609060101010101" pitchFamily="49" charset="-122"/>
              </a:rPr>
              <a:t>打破樣本之間的強相關性：樣本是行爲策略按時間順序與環境交互產生的，直接從强相關的數據中學習是不高效的</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（所以</a:t>
            </a:r>
            <a:r>
              <a:rPr lang="zh-CN" altLang="en-US" sz="2400" dirty="0">
                <a:solidFill>
                  <a:srgbClr val="FF0000"/>
                </a:solidFill>
                <a:latin typeface="黑体" panose="02010609060101010101" pitchFamily="49" charset="-122"/>
                <a:ea typeface="黑体" panose="02010609060101010101" pitchFamily="49" charset="-122"/>
              </a:rPr>
              <a:t>隨機</a:t>
            </a:r>
            <a:r>
              <a:rPr lang="zh-CN" altLang="en-US" sz="2400" dirty="0">
                <a:solidFill>
                  <a:prstClr val="black"/>
                </a:solidFill>
                <a:latin typeface="黑体" panose="02010609060101010101" pitchFamily="49" charset="-122"/>
                <a:ea typeface="黑体" panose="02010609060101010101" pitchFamily="49" charset="-122"/>
              </a:rPr>
              <a:t>采樣是很重要的）</a:t>
            </a:r>
            <a:endParaRPr lang="en-US" altLang="zh-CN" sz="2400" dirty="0">
              <a:solidFill>
                <a:prstClr val="black"/>
              </a:solidFill>
              <a:latin typeface="黑体" panose="02010609060101010101" pitchFamily="49" charset="-122"/>
              <a:ea typeface="黑体" panose="02010609060101010101" pitchFamily="49" charset="-122"/>
            </a:endParaRPr>
          </a:p>
          <a:p>
            <a:pPr lvl="0">
              <a:lnSpc>
                <a:spcPct val="125000"/>
              </a:lnSpc>
              <a:defRPr/>
            </a:pPr>
            <a:endParaRPr kumimoji="0" lang="en-US" altLang="zh-CN" sz="2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3078" name="Picture 6" descr="Techniques to Improve the Performance of a DQN Agent | by Hennie de Harder  | TDS Archive | Medium">
            <a:extLst>
              <a:ext uri="{FF2B5EF4-FFF2-40B4-BE49-F238E27FC236}">
                <a16:creationId xmlns:a16="http://schemas.microsoft.com/office/drawing/2014/main" id="{7C17D339-9314-4732-ECED-20867D20A8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5064" y="3321232"/>
            <a:ext cx="3952179" cy="2813889"/>
          </a:xfrm>
          <a:prstGeom prst="rect">
            <a:avLst/>
          </a:prstGeom>
          <a:noFill/>
          <a:extLst>
            <a:ext uri="{909E8E84-426E-40DD-AFC4-6F175D3DCCD1}">
              <a14:hiddenFill xmlns:a14="http://schemas.microsoft.com/office/drawing/2010/main">
                <a:solidFill>
                  <a:srgbClr val="FFFFFF"/>
                </a:solidFill>
              </a14:hiddenFill>
            </a:ext>
          </a:extLst>
        </p:spPr>
      </p:pic>
      <p:sp>
        <p:nvSpPr>
          <p:cNvPr id="31" name="文本框 30">
            <a:extLst>
              <a:ext uri="{FF2B5EF4-FFF2-40B4-BE49-F238E27FC236}">
                <a16:creationId xmlns:a16="http://schemas.microsoft.com/office/drawing/2014/main" id="{0C876CCE-3716-E77B-B7B9-5098C6C2BE4F}"/>
              </a:ext>
            </a:extLst>
          </p:cNvPr>
          <p:cNvSpPr txBox="1"/>
          <p:nvPr/>
        </p:nvSpPr>
        <p:spPr>
          <a:xfrm>
            <a:off x="11080179" y="5185828"/>
            <a:ext cx="779442" cy="338554"/>
          </a:xfrm>
          <a:prstGeom prst="rect">
            <a:avLst/>
          </a:prstGeom>
          <a:noFill/>
        </p:spPr>
        <p:txBody>
          <a:bodyPr wrap="square" rtlCol="0">
            <a:spAutoFit/>
          </a:bodyPr>
          <a:lstStyle/>
          <a:p>
            <a:r>
              <a:rPr lang="zh-CN" altLang="en-US" sz="1600" b="1" dirty="0">
                <a:solidFill>
                  <a:srgbClr val="FF0000"/>
                </a:solidFill>
                <a:latin typeface="黑体" panose="02010609060101010101" pitchFamily="49" charset="-122"/>
                <a:ea typeface="黑体" panose="02010609060101010101" pitchFamily="49" charset="-122"/>
              </a:rPr>
              <a:t>經驗</a:t>
            </a:r>
          </a:p>
        </p:txBody>
      </p:sp>
      <p:sp>
        <p:nvSpPr>
          <p:cNvPr id="32" name="文本框 31">
            <a:extLst>
              <a:ext uri="{FF2B5EF4-FFF2-40B4-BE49-F238E27FC236}">
                <a16:creationId xmlns:a16="http://schemas.microsoft.com/office/drawing/2014/main" id="{CB8C65C9-4A95-DA04-418A-38DF8041F9A0}"/>
              </a:ext>
            </a:extLst>
          </p:cNvPr>
          <p:cNvSpPr txBox="1"/>
          <p:nvPr/>
        </p:nvSpPr>
        <p:spPr>
          <a:xfrm>
            <a:off x="8122053" y="5524382"/>
            <a:ext cx="885514" cy="338554"/>
          </a:xfrm>
          <a:prstGeom prst="rect">
            <a:avLst/>
          </a:prstGeom>
          <a:noFill/>
        </p:spPr>
        <p:txBody>
          <a:bodyPr wrap="square" rtlCol="0">
            <a:spAutoFit/>
          </a:bodyPr>
          <a:lstStyle/>
          <a:p>
            <a:r>
              <a:rPr lang="zh-CN" altLang="en-US" sz="1600" b="1" dirty="0">
                <a:solidFill>
                  <a:srgbClr val="FF0000"/>
                </a:solidFill>
                <a:latin typeface="黑体" panose="02010609060101010101" pitchFamily="49" charset="-122"/>
                <a:ea typeface="黑体" panose="02010609060101010101" pitchFamily="49" charset="-122"/>
              </a:rPr>
              <a:t>經驗池</a:t>
            </a:r>
          </a:p>
        </p:txBody>
      </p:sp>
      <p:sp>
        <p:nvSpPr>
          <p:cNvPr id="33" name="文本框 32">
            <a:extLst>
              <a:ext uri="{FF2B5EF4-FFF2-40B4-BE49-F238E27FC236}">
                <a16:creationId xmlns:a16="http://schemas.microsoft.com/office/drawing/2014/main" id="{7937BA0C-DA15-79F5-451D-DFB3DCC6CA39}"/>
              </a:ext>
            </a:extLst>
          </p:cNvPr>
          <p:cNvSpPr txBox="1"/>
          <p:nvPr/>
        </p:nvSpPr>
        <p:spPr>
          <a:xfrm>
            <a:off x="8165210" y="3236593"/>
            <a:ext cx="1333320" cy="338554"/>
          </a:xfrm>
          <a:prstGeom prst="rect">
            <a:avLst/>
          </a:prstGeom>
          <a:noFill/>
        </p:spPr>
        <p:txBody>
          <a:bodyPr wrap="square" rtlCol="0">
            <a:spAutoFit/>
          </a:bodyPr>
          <a:lstStyle/>
          <a:p>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DQN</a:t>
            </a:r>
            <a:r>
              <a:rPr lang="zh-CN" altLang="en-US" sz="16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智能體</a:t>
            </a:r>
            <a:endParaRPr lang="zh-CN" altLang="en-US" sz="1600" b="1" dirty="0">
              <a:solidFill>
                <a:srgbClr val="FF0000"/>
              </a:solidFill>
              <a:latin typeface="黑体" panose="02010609060101010101" pitchFamily="49" charset="-122"/>
              <a:ea typeface="黑体" panose="02010609060101010101" pitchFamily="49" charset="-122"/>
            </a:endParaRPr>
          </a:p>
        </p:txBody>
      </p:sp>
      <p:pic>
        <p:nvPicPr>
          <p:cNvPr id="2" name="图形 1">
            <a:extLst>
              <a:ext uri="{FF2B5EF4-FFF2-40B4-BE49-F238E27FC236}">
                <a16:creationId xmlns:a16="http://schemas.microsoft.com/office/drawing/2014/main" id="{E6ACFDE4-E48E-4DCD-4EE0-3185C728C0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4883" y="3236593"/>
            <a:ext cx="3754184" cy="2688266"/>
          </a:xfrm>
          <a:prstGeom prst="rect">
            <a:avLst/>
          </a:prstGeom>
        </p:spPr>
      </p:pic>
      <p:sp>
        <p:nvSpPr>
          <p:cNvPr id="4" name="文本框 3">
            <a:extLst>
              <a:ext uri="{FF2B5EF4-FFF2-40B4-BE49-F238E27FC236}">
                <a16:creationId xmlns:a16="http://schemas.microsoft.com/office/drawing/2014/main" id="{83B7B3A4-9A22-4C43-5F01-7928C7814915}"/>
              </a:ext>
            </a:extLst>
          </p:cNvPr>
          <p:cNvSpPr txBox="1"/>
          <p:nvPr/>
        </p:nvSpPr>
        <p:spPr>
          <a:xfrm>
            <a:off x="1430678" y="5971316"/>
            <a:ext cx="3186259" cy="461665"/>
          </a:xfrm>
          <a:prstGeom prst="rect">
            <a:avLst/>
          </a:prstGeom>
          <a:noFill/>
        </p:spPr>
        <p:txBody>
          <a:bodyPr wrap="square" rtlCol="0">
            <a:spAutoFit/>
          </a:bodyPr>
          <a:lstStyle/>
          <a:p>
            <a:r>
              <a:rPr lang="en-US" altLang="zh-CN" sz="2400" dirty="0">
                <a:solidFill>
                  <a:srgbClr val="0070C0"/>
                </a:solidFill>
                <a:latin typeface="Times New Roman" panose="02020603050405020304" pitchFamily="18" charset="0"/>
                <a:cs typeface="Times New Roman" panose="02020603050405020304" pitchFamily="18" charset="0"/>
              </a:rPr>
              <a:t>Off-policy Learning</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79CD2B8D-AF65-FB96-0EB5-17B0CB75D033}"/>
              </a:ext>
            </a:extLst>
          </p:cNvPr>
          <p:cNvSpPr txBox="1"/>
          <p:nvPr/>
        </p:nvSpPr>
        <p:spPr>
          <a:xfrm>
            <a:off x="8340983" y="6031889"/>
            <a:ext cx="3186259" cy="461665"/>
          </a:xfrm>
          <a:prstGeom prst="rect">
            <a:avLst/>
          </a:prstGeom>
          <a:noFill/>
        </p:spPr>
        <p:txBody>
          <a:bodyPr wrap="square" rtlCol="0">
            <a:spAutoFit/>
          </a:bodyPr>
          <a:lstStyle/>
          <a:p>
            <a:r>
              <a:rPr lang="en-US" altLang="zh-CN" sz="2400" dirty="0">
                <a:solidFill>
                  <a:srgbClr val="0070C0"/>
                </a:solidFill>
                <a:latin typeface="Times New Roman" panose="02020603050405020304" pitchFamily="18" charset="0"/>
                <a:cs typeface="Times New Roman" panose="02020603050405020304" pitchFamily="18" charset="0"/>
              </a:rPr>
              <a:t>Deep Q-Learning</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31230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3EC56-C1B3-09BF-B362-0A405019C6CD}"/>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616CCD8-D88D-6861-1ADC-6CB5EAADE5E6}"/>
              </a:ext>
            </a:extLst>
          </p:cNvPr>
          <p:cNvSpPr>
            <a:spLocks noGrp="1"/>
          </p:cNvSpPr>
          <p:nvPr>
            <p:ph type="sldNum" sz="quarter" idx="12"/>
          </p:nvPr>
        </p:nvSpPr>
        <p:spPr/>
        <p:txBody>
          <a:bodyPr/>
          <a:lstStyle/>
          <a:p>
            <a:fld id="{2D0209AD-E28C-4726-BE4E-D4239F457C7A}" type="slidenum">
              <a:rPr lang="zh-TW" altLang="en-US" smtClean="0"/>
              <a:t>61</a:t>
            </a:fld>
            <a:endParaRPr lang="zh-TW" altLang="en-US"/>
          </a:p>
        </p:txBody>
      </p:sp>
      <p:sp>
        <p:nvSpPr>
          <p:cNvPr id="7" name="内容占位符 6">
            <a:extLst>
              <a:ext uri="{FF2B5EF4-FFF2-40B4-BE49-F238E27FC236}">
                <a16:creationId xmlns:a16="http://schemas.microsoft.com/office/drawing/2014/main" id="{1052ABCA-67EB-6722-560E-734EAC232956}"/>
              </a:ext>
            </a:extLst>
          </p:cNvPr>
          <p:cNvSpPr>
            <a:spLocks noGrp="1"/>
          </p:cNvSpPr>
          <p:nvPr>
            <p:ph idx="13"/>
          </p:nvPr>
        </p:nvSpPr>
        <p:spPr/>
        <p:txBody>
          <a:bodyPr/>
          <a:lstStyle/>
          <a:p>
            <a:r>
              <a:rPr lang="zh-CN" altLang="en-US" dirty="0"/>
              <a:t>深度强化學習：經驗回放</a:t>
            </a:r>
          </a:p>
        </p:txBody>
      </p:sp>
      <p:sp>
        <p:nvSpPr>
          <p:cNvPr id="15" name="文本框 14">
            <a:extLst>
              <a:ext uri="{FF2B5EF4-FFF2-40B4-BE49-F238E27FC236}">
                <a16:creationId xmlns:a16="http://schemas.microsoft.com/office/drawing/2014/main" id="{C777B2CF-BE41-9FEA-5370-7BE4BF903B5F}"/>
              </a:ext>
            </a:extLst>
          </p:cNvPr>
          <p:cNvSpPr txBox="1"/>
          <p:nvPr/>
        </p:nvSpPr>
        <p:spPr>
          <a:xfrm>
            <a:off x="404403" y="1278649"/>
            <a:ext cx="11787597" cy="506998"/>
          </a:xfrm>
          <a:prstGeom prst="rect">
            <a:avLst/>
          </a:prstGeom>
          <a:noFill/>
        </p:spPr>
        <p:txBody>
          <a:bodyPr wrap="square">
            <a:spAutoFit/>
          </a:bodyPr>
          <a:lstStyle/>
          <a:p>
            <a:pPr lvl="0">
              <a:lnSpc>
                <a:spcPct val="125000"/>
              </a:lnSpc>
              <a:defRPr/>
            </a:pPr>
            <a:r>
              <a:rPr lang="zh-CN" altLang="en-US" sz="2400" dirty="0">
                <a:latin typeface="黑体" panose="02010609060101010101" pitchFamily="49" charset="-122"/>
                <a:ea typeface="黑体" panose="02010609060101010101" pitchFamily="49" charset="-122"/>
              </a:rPr>
              <a:t>如果使用了經驗回放技術，智能體必須以</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off-policy</a:t>
            </a:r>
            <a:r>
              <a:rPr lang="zh-CN" altLang="en-US" sz="2400" dirty="0">
                <a:latin typeface="黑体" panose="02010609060101010101" pitchFamily="49" charset="-122"/>
                <a:ea typeface="黑体" panose="02010609060101010101" pitchFamily="49" charset="-122"/>
              </a:rPr>
              <a:t>的方式學習。</a:t>
            </a:r>
            <a:endParaRPr lang="en-US" altLang="zh-CN" sz="2400" dirty="0">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FD60BE3E-5A65-754B-493B-5D85988EA1A1}"/>
              </a:ext>
            </a:extLst>
          </p:cNvPr>
          <p:cNvSpPr txBox="1"/>
          <p:nvPr/>
        </p:nvSpPr>
        <p:spPr>
          <a:xfrm>
            <a:off x="404403" y="5103259"/>
            <a:ext cx="11533039" cy="952184"/>
          </a:xfrm>
          <a:prstGeom prst="rect">
            <a:avLst/>
          </a:prstGeom>
          <a:noFill/>
        </p:spPr>
        <p:txBody>
          <a:bodyPr wrap="square">
            <a:spAutoFit/>
          </a:bodyPr>
          <a:lstStyle/>
          <a:p>
            <a:pPr lvl="0">
              <a:lnSpc>
                <a:spcPct val="125000"/>
              </a:lnSpc>
              <a:defRPr/>
            </a:pPr>
            <a:r>
              <a:rPr lang="zh-CN" altLang="en-US" sz="2400" dirty="0">
                <a:latin typeface="黑体" panose="02010609060101010101" pitchFamily="49" charset="-122"/>
                <a:ea typeface="黑体" panose="02010609060101010101" pitchFamily="49" charset="-122"/>
              </a:rPr>
              <a:t>產生這些數據的</a:t>
            </a:r>
            <a:r>
              <a:rPr lang="zh-CN" altLang="en-US" sz="2400" dirty="0">
                <a:solidFill>
                  <a:srgbClr val="FF0000"/>
                </a:solidFill>
                <a:latin typeface="黑体" panose="02010609060101010101" pitchFamily="49" charset="-122"/>
                <a:ea typeface="黑体" panose="02010609060101010101" pitchFamily="49" charset="-122"/>
              </a:rPr>
              <a:t>行爲策略</a:t>
            </a:r>
            <a:r>
              <a:rPr lang="zh-CN" altLang="en-US" sz="2400" dirty="0">
                <a:latin typeface="黑体" panose="02010609060101010101" pitchFamily="49" charset="-122"/>
                <a:ea typeface="黑体" panose="02010609060101010101" pitchFamily="49" charset="-122"/>
              </a:rPr>
              <a:t>可能是探索策略或</a:t>
            </a:r>
            <a:r>
              <a:rPr lang="zh-CN" altLang="en-US" sz="2400" dirty="0">
                <a:solidFill>
                  <a:srgbClr val="FF0000"/>
                </a:solidFill>
                <a:latin typeface="黑体" panose="02010609060101010101" pitchFamily="49" charset="-122"/>
                <a:ea typeface="黑体" panose="02010609060101010101" pitchFamily="49" charset="-122"/>
              </a:rPr>
              <a:t>參數更新前的舊策略</a:t>
            </a:r>
            <a:r>
              <a:rPr lang="zh-CN" altLang="en-US" sz="2400" dirty="0">
                <a:latin typeface="黑体" panose="02010609060101010101" pitchFamily="49" charset="-122"/>
                <a:ea typeface="黑体" panose="02010609060101010101" pitchFamily="49" charset="-122"/>
              </a:rPr>
              <a:t>，一定不是</a:t>
            </a:r>
            <a:r>
              <a:rPr lang="zh-CN" altLang="en-US" sz="2400" dirty="0">
                <a:solidFill>
                  <a:srgbClr val="FF0000"/>
                </a:solidFill>
                <a:latin typeface="黑体" panose="02010609060101010101" pitchFamily="49" charset="-122"/>
                <a:ea typeface="黑体" panose="02010609060101010101" pitchFamily="49" charset="-122"/>
              </a:rPr>
              <a:t>目標策略</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lvl="0">
              <a:lnSpc>
                <a:spcPct val="125000"/>
              </a:lnSpc>
              <a:defRPr/>
            </a:pPr>
            <a:r>
              <a:rPr lang="zh-CN" altLang="en-US" sz="2400" dirty="0">
                <a:latin typeface="黑体" panose="02010609060101010101" pitchFamily="49" charset="-122"/>
                <a:ea typeface="黑体" panose="02010609060101010101" pitchFamily="49" charset="-122"/>
              </a:rPr>
              <a:t>也相當於看別人</a:t>
            </a:r>
            <a:r>
              <a:rPr lang="en-US" altLang="zh-CN" sz="2400" dirty="0">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過去的自己</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玩游戲來幫助現在的自己學習。</a:t>
            </a:r>
          </a:p>
        </p:txBody>
      </p:sp>
      <p:pic>
        <p:nvPicPr>
          <p:cNvPr id="11" name="图形 10">
            <a:extLst>
              <a:ext uri="{FF2B5EF4-FFF2-40B4-BE49-F238E27FC236}">
                <a16:creationId xmlns:a16="http://schemas.microsoft.com/office/drawing/2014/main" id="{8A4958F3-0E04-7F00-E000-0CE5E12235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4402" y="1883428"/>
            <a:ext cx="11122839" cy="3091144"/>
          </a:xfrm>
          <a:prstGeom prst="rect">
            <a:avLst/>
          </a:prstGeom>
        </p:spPr>
      </p:pic>
    </p:spTree>
    <p:extLst>
      <p:ext uri="{BB962C8B-B14F-4D97-AF65-F5344CB8AC3E}">
        <p14:creationId xmlns:p14="http://schemas.microsoft.com/office/powerpoint/2010/main" val="15881008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DC28F-3454-D9CC-208D-9BDE923B67BB}"/>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72C80FA-0A95-0779-A02D-FC66A281ABFF}"/>
              </a:ext>
            </a:extLst>
          </p:cNvPr>
          <p:cNvSpPr>
            <a:spLocks noGrp="1"/>
          </p:cNvSpPr>
          <p:nvPr>
            <p:ph type="sldNum" sz="quarter" idx="12"/>
          </p:nvPr>
        </p:nvSpPr>
        <p:spPr/>
        <p:txBody>
          <a:bodyPr/>
          <a:lstStyle/>
          <a:p>
            <a:fld id="{2D0209AD-E28C-4726-BE4E-D4239F457C7A}" type="slidenum">
              <a:rPr lang="zh-TW" altLang="en-US" smtClean="0"/>
              <a:t>62</a:t>
            </a:fld>
            <a:endParaRPr lang="zh-TW" altLang="en-US"/>
          </a:p>
        </p:txBody>
      </p:sp>
      <p:sp>
        <p:nvSpPr>
          <p:cNvPr id="7" name="内容占位符 6">
            <a:extLst>
              <a:ext uri="{FF2B5EF4-FFF2-40B4-BE49-F238E27FC236}">
                <a16:creationId xmlns:a16="http://schemas.microsoft.com/office/drawing/2014/main" id="{1D5D5FCE-63A1-3656-1AC3-92EFA4E0DF89}"/>
              </a:ext>
            </a:extLst>
          </p:cNvPr>
          <p:cNvSpPr>
            <a:spLocks noGrp="1"/>
          </p:cNvSpPr>
          <p:nvPr>
            <p:ph idx="13"/>
          </p:nvPr>
        </p:nvSpPr>
        <p:spPr/>
        <p:txBody>
          <a:bodyPr/>
          <a:lstStyle/>
          <a:p>
            <a:r>
              <a:rPr lang="zh-CN" altLang="en-US" dirty="0"/>
              <a:t>深度强化學習：經驗回放</a:t>
            </a:r>
          </a:p>
        </p:txBody>
      </p:sp>
      <p:sp>
        <p:nvSpPr>
          <p:cNvPr id="15" name="文本框 14">
            <a:extLst>
              <a:ext uri="{FF2B5EF4-FFF2-40B4-BE49-F238E27FC236}">
                <a16:creationId xmlns:a16="http://schemas.microsoft.com/office/drawing/2014/main" id="{638057EB-9ABE-22B2-35F6-25F2F4B535EB}"/>
              </a:ext>
            </a:extLst>
          </p:cNvPr>
          <p:cNvSpPr txBox="1"/>
          <p:nvPr/>
        </p:nvSpPr>
        <p:spPr>
          <a:xfrm>
            <a:off x="404402" y="1082733"/>
            <a:ext cx="11787597" cy="952184"/>
          </a:xfrm>
          <a:prstGeom prst="rect">
            <a:avLst/>
          </a:prstGeom>
          <a:noFill/>
        </p:spPr>
        <p:txBody>
          <a:bodyPr wrap="square">
            <a:spAutoFit/>
          </a:bodyPr>
          <a:lstStyle/>
          <a:p>
            <a:pPr>
              <a:lnSpc>
                <a:spcPct val="125000"/>
              </a:lnSpc>
              <a:defRPr/>
            </a:pPr>
            <a:endParaRPr lang="zh-CN" altLang="en-US" sz="2400" dirty="0">
              <a:solidFill>
                <a:prstClr val="black"/>
              </a:solidFill>
              <a:latin typeface="黑体" panose="02010609060101010101" pitchFamily="49" charset="-122"/>
              <a:ea typeface="黑体" panose="02010609060101010101" pitchFamily="49" charset="-122"/>
            </a:endParaRPr>
          </a:p>
          <a:p>
            <a:pPr lvl="0">
              <a:lnSpc>
                <a:spcPct val="125000"/>
              </a:lnSpc>
              <a:defRPr/>
            </a:pPr>
            <a:endParaRPr lang="en-US" altLang="zh-CN" sz="2400" dirty="0">
              <a:solidFill>
                <a:prstClr val="black"/>
              </a:solidFill>
              <a:latin typeface="黑体" panose="02010609060101010101" pitchFamily="49" charset="-122"/>
              <a:ea typeface="黑体" panose="02010609060101010101" pitchFamily="49" charset="-122"/>
            </a:endParaRPr>
          </a:p>
        </p:txBody>
      </p:sp>
      <p:pic>
        <p:nvPicPr>
          <p:cNvPr id="5" name="图片 4" descr="文本&#10;&#10;AI 生成的内容可能不正确。">
            <a:extLst>
              <a:ext uri="{FF2B5EF4-FFF2-40B4-BE49-F238E27FC236}">
                <a16:creationId xmlns:a16="http://schemas.microsoft.com/office/drawing/2014/main" id="{E77AFF40-650A-5527-3E0E-6E5F583D9200}"/>
              </a:ext>
            </a:extLst>
          </p:cNvPr>
          <p:cNvPicPr>
            <a:picLocks noChangeAspect="1"/>
          </p:cNvPicPr>
          <p:nvPr/>
        </p:nvPicPr>
        <p:blipFill>
          <a:blip r:embed="rId3">
            <a:extLst>
              <a:ext uri="{28A0092B-C50C-407E-A947-70E740481C1C}">
                <a14:useLocalDpi xmlns:a14="http://schemas.microsoft.com/office/drawing/2010/main" val="0"/>
              </a:ext>
            </a:extLst>
          </a:blip>
          <a:srcRect r="46692"/>
          <a:stretch>
            <a:fillRect/>
          </a:stretch>
        </p:blipFill>
        <p:spPr>
          <a:xfrm>
            <a:off x="522591" y="1287623"/>
            <a:ext cx="4303934" cy="4975099"/>
          </a:xfrm>
          <a:prstGeom prst="rect">
            <a:avLst/>
          </a:prstGeom>
        </p:spPr>
      </p:pic>
      <p:sp>
        <p:nvSpPr>
          <p:cNvPr id="11" name="文本框 10">
            <a:extLst>
              <a:ext uri="{FF2B5EF4-FFF2-40B4-BE49-F238E27FC236}">
                <a16:creationId xmlns:a16="http://schemas.microsoft.com/office/drawing/2014/main" id="{6E0AE0B5-3BBC-5F89-D5F8-8886766AEC09}"/>
              </a:ext>
            </a:extLst>
          </p:cNvPr>
          <p:cNvSpPr txBox="1"/>
          <p:nvPr/>
        </p:nvSpPr>
        <p:spPr>
          <a:xfrm>
            <a:off x="5277124" y="3131023"/>
            <a:ext cx="6752821" cy="2350195"/>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在模型配置文件中</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 這兩個參數就是有關經驗回放的參數：</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batch_size</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 ：代表每次訓練</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latin typeface="黑体" panose="02010609060101010101" pitchFamily="49" charset="-122"/>
                <a:ea typeface="黑体" panose="02010609060101010101" pitchFamily="49" charset="-122"/>
              </a:rPr>
              <a:t>網絡時，從經驗池中隨機采样出多少條数据（經驗）。</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memory_capacity</a:t>
            </a:r>
            <a:r>
              <a:rPr lang="zh-CN" altLang="en-US" sz="2400" dirty="0">
                <a:latin typeface="黑体" panose="02010609060101010101" pitchFamily="49" charset="-122"/>
                <a:ea typeface="黑体" panose="02010609060101010101" pitchFamily="49" charset="-122"/>
              </a:rPr>
              <a:t>”：代表經驗池的最大容量</a:t>
            </a:r>
            <a:r>
              <a:rPr lang="zh-CN" altLang="en-US" sz="2000" dirty="0">
                <a:latin typeface="黑体" panose="02010609060101010101" pitchFamily="49" charset="-122"/>
                <a:ea typeface="黑体" panose="02010609060101010101" pitchFamily="49" charset="-122"/>
              </a:rPr>
              <a:t>。</a:t>
            </a:r>
            <a:endParaRPr lang="zh-CN" altLang="en-US" sz="2000" dirty="0"/>
          </a:p>
        </p:txBody>
      </p:sp>
      <p:sp>
        <p:nvSpPr>
          <p:cNvPr id="2" name="箭头: 右 1">
            <a:extLst>
              <a:ext uri="{FF2B5EF4-FFF2-40B4-BE49-F238E27FC236}">
                <a16:creationId xmlns:a16="http://schemas.microsoft.com/office/drawing/2014/main" id="{2EC55365-92E5-0EE5-4C38-8E52A9262C76}"/>
              </a:ext>
            </a:extLst>
          </p:cNvPr>
          <p:cNvSpPr/>
          <p:nvPr/>
        </p:nvSpPr>
        <p:spPr>
          <a:xfrm>
            <a:off x="4047095" y="4129935"/>
            <a:ext cx="1129546" cy="5223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625558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B7D9E-535F-4F9C-DB39-BC8A96C1D7B1}"/>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9C160F8-5445-5048-17BC-D91CC22FA91B}"/>
              </a:ext>
            </a:extLst>
          </p:cNvPr>
          <p:cNvSpPr>
            <a:spLocks noGrp="1"/>
          </p:cNvSpPr>
          <p:nvPr>
            <p:ph type="sldNum" sz="quarter" idx="12"/>
          </p:nvPr>
        </p:nvSpPr>
        <p:spPr/>
        <p:txBody>
          <a:bodyPr/>
          <a:lstStyle/>
          <a:p>
            <a:fld id="{2D0209AD-E28C-4726-BE4E-D4239F457C7A}" type="slidenum">
              <a:rPr lang="zh-TW" altLang="en-US" smtClean="0"/>
              <a:t>63</a:t>
            </a:fld>
            <a:endParaRPr lang="zh-TW" altLang="en-US"/>
          </a:p>
        </p:txBody>
      </p:sp>
      <p:sp>
        <p:nvSpPr>
          <p:cNvPr id="7" name="内容占位符 6">
            <a:extLst>
              <a:ext uri="{FF2B5EF4-FFF2-40B4-BE49-F238E27FC236}">
                <a16:creationId xmlns:a16="http://schemas.microsoft.com/office/drawing/2014/main" id="{7A941837-F317-690A-0295-F3CC5AA715CD}"/>
              </a:ext>
            </a:extLst>
          </p:cNvPr>
          <p:cNvSpPr>
            <a:spLocks noGrp="1"/>
          </p:cNvSpPr>
          <p:nvPr>
            <p:ph idx="13"/>
          </p:nvPr>
        </p:nvSpPr>
        <p:spPr/>
        <p:txBody>
          <a:bodyPr/>
          <a:lstStyle/>
          <a:p>
            <a:r>
              <a:rPr lang="zh-CN" altLang="en-US" dirty="0"/>
              <a:t>基於深度强化学习的自動駕駛決策模型：總結</a:t>
            </a:r>
          </a:p>
        </p:txBody>
      </p:sp>
      <p:sp>
        <p:nvSpPr>
          <p:cNvPr id="15" name="文本框 14">
            <a:extLst>
              <a:ext uri="{FF2B5EF4-FFF2-40B4-BE49-F238E27FC236}">
                <a16:creationId xmlns:a16="http://schemas.microsoft.com/office/drawing/2014/main" id="{15A687B7-EF58-CBA4-C21D-950E8DC42BE1}"/>
              </a:ext>
            </a:extLst>
          </p:cNvPr>
          <p:cNvSpPr txBox="1"/>
          <p:nvPr/>
        </p:nvSpPr>
        <p:spPr>
          <a:xfrm>
            <a:off x="404402" y="1082733"/>
            <a:ext cx="11787597" cy="952184"/>
          </a:xfrm>
          <a:prstGeom prst="rect">
            <a:avLst/>
          </a:prstGeom>
          <a:noFill/>
        </p:spPr>
        <p:txBody>
          <a:bodyPr wrap="square">
            <a:spAutoFit/>
          </a:bodyPr>
          <a:lstStyle/>
          <a:p>
            <a:pPr>
              <a:lnSpc>
                <a:spcPct val="125000"/>
              </a:lnSpc>
              <a:defRPr/>
            </a:pPr>
            <a:endParaRPr lang="zh-CN" altLang="en-US" sz="2400" dirty="0">
              <a:solidFill>
                <a:prstClr val="black"/>
              </a:solidFill>
              <a:latin typeface="黑体" panose="02010609060101010101" pitchFamily="49" charset="-122"/>
              <a:ea typeface="黑体" panose="02010609060101010101" pitchFamily="49" charset="-122"/>
            </a:endParaRPr>
          </a:p>
          <a:p>
            <a:pPr lvl="0">
              <a:lnSpc>
                <a:spcPct val="125000"/>
              </a:lnSpc>
              <a:defRPr/>
            </a:pPr>
            <a:endParaRPr lang="en-US" altLang="zh-CN" sz="2400" dirty="0">
              <a:solidFill>
                <a:prstClr val="black"/>
              </a:solidFill>
              <a:latin typeface="黑体" panose="02010609060101010101" pitchFamily="49" charset="-122"/>
              <a:ea typeface="黑体" panose="02010609060101010101" pitchFamily="49" charset="-122"/>
            </a:endParaRPr>
          </a:p>
        </p:txBody>
      </p:sp>
      <p:pic>
        <p:nvPicPr>
          <p:cNvPr id="6" name="图形 5">
            <a:extLst>
              <a:ext uri="{FF2B5EF4-FFF2-40B4-BE49-F238E27FC236}">
                <a16:creationId xmlns:a16="http://schemas.microsoft.com/office/drawing/2014/main" id="{A504F917-30B3-5CA9-0CFC-8E5CCCF217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4402" y="1573252"/>
            <a:ext cx="11625543" cy="4509757"/>
          </a:xfrm>
          <a:prstGeom prst="rect">
            <a:avLst/>
          </a:prstGeom>
        </p:spPr>
      </p:pic>
      <p:sp>
        <p:nvSpPr>
          <p:cNvPr id="8" name="文本框 7">
            <a:extLst>
              <a:ext uri="{FF2B5EF4-FFF2-40B4-BE49-F238E27FC236}">
                <a16:creationId xmlns:a16="http://schemas.microsoft.com/office/drawing/2014/main" id="{D510358E-35C0-ACBC-24FA-40AACEA690BA}"/>
              </a:ext>
            </a:extLst>
          </p:cNvPr>
          <p:cNvSpPr txBox="1"/>
          <p:nvPr/>
        </p:nvSpPr>
        <p:spPr>
          <a:xfrm>
            <a:off x="5968721" y="1573252"/>
            <a:ext cx="2733152" cy="461665"/>
          </a:xfrm>
          <a:prstGeom prst="rect">
            <a:avLst/>
          </a:prstGeom>
          <a:noFill/>
        </p:spPr>
        <p:txBody>
          <a:bodyPr wrap="square" rtlCol="0">
            <a:spAutoFit/>
          </a:bodyPr>
          <a:lstStyle/>
          <a:p>
            <a:r>
              <a:rPr lang="en-US" altLang="zh-CN" sz="2400" dirty="0">
                <a:solidFill>
                  <a:srgbClr val="FF0000"/>
                </a:solidFill>
                <a:latin typeface="Times New Roman" panose="02020603050405020304" pitchFamily="18" charset="0"/>
                <a:cs typeface="Times New Roman" panose="02020603050405020304" pitchFamily="18" charset="0"/>
              </a:rPr>
              <a:t>on-policy learning</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65B2A3F7-2710-7A73-E2F2-69BD768AB521}"/>
              </a:ext>
            </a:extLst>
          </p:cNvPr>
          <p:cNvSpPr txBox="1"/>
          <p:nvPr/>
        </p:nvSpPr>
        <p:spPr>
          <a:xfrm>
            <a:off x="8422194" y="3123104"/>
            <a:ext cx="2733152" cy="461665"/>
          </a:xfrm>
          <a:prstGeom prst="rect">
            <a:avLst/>
          </a:prstGeom>
          <a:noFill/>
        </p:spPr>
        <p:txBody>
          <a:bodyPr wrap="square" rtlCol="0">
            <a:spAutoFit/>
          </a:bodyPr>
          <a:lstStyle/>
          <a:p>
            <a:r>
              <a:rPr lang="en-US" altLang="zh-CN" sz="2400" dirty="0">
                <a:solidFill>
                  <a:srgbClr val="FF0000"/>
                </a:solidFill>
                <a:latin typeface="Times New Roman" panose="02020603050405020304" pitchFamily="18" charset="0"/>
                <a:cs typeface="Times New Roman" panose="02020603050405020304" pitchFamily="18" charset="0"/>
              </a:rPr>
              <a:t>off-policy learning</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3384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6834-7156-72D4-1319-4DA1C7D1A546}"/>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04E75E0E-6967-3F36-6C44-6A33677C0DFE}"/>
              </a:ext>
            </a:extLst>
          </p:cNvPr>
          <p:cNvSpPr>
            <a:spLocks noGrp="1"/>
          </p:cNvSpPr>
          <p:nvPr>
            <p:ph idx="1"/>
          </p:nvPr>
        </p:nvSpPr>
        <p:spPr>
          <a:xfrm>
            <a:off x="665165" y="1230970"/>
            <a:ext cx="11364780" cy="5158059"/>
          </a:xfrm>
        </p:spPr>
        <p:txBody>
          <a:bodyPr/>
          <a:lstStyle/>
          <a:p>
            <a:pPr marL="0" indent="0">
              <a:lnSpc>
                <a:spcPct val="150000"/>
              </a:lnSpc>
              <a:buNone/>
            </a:pPr>
            <a:r>
              <a:rPr lang="en-US" altLang="zh-CN" dirty="0"/>
              <a:t>3. </a:t>
            </a:r>
            <a:r>
              <a:rPr lang="zh-CN" altLang="en-US" dirty="0"/>
              <a:t>實驗任務</a:t>
            </a:r>
            <a:endParaRPr lang="en-US" altLang="zh-CN" dirty="0"/>
          </a:p>
          <a:p>
            <a:pPr lvl="3">
              <a:lnSpc>
                <a:spcPct val="300000"/>
              </a:lnSpc>
            </a:pPr>
            <a:r>
              <a:rPr lang="en-US" altLang="zh-CN" sz="2400" dirty="0">
                <a:latin typeface="黑体" panose="02010609060101010101" pitchFamily="49" charset="-122"/>
                <a:ea typeface="黑体" panose="02010609060101010101" pitchFamily="49" charset="-122"/>
              </a:rPr>
              <a:t> 3.1 </a:t>
            </a:r>
            <a:r>
              <a:rPr lang="zh-CN" altLang="en-US" sz="2400" dirty="0">
                <a:latin typeface="黑体" panose="02010609060101010101" pitchFamily="49" charset="-122"/>
                <a:ea typeface="黑体" panose="02010609060101010101" pitchFamily="49" charset="-122"/>
              </a:rPr>
              <a:t> 實驗环境安装</a:t>
            </a:r>
            <a:endParaRPr lang="en-US" altLang="zh-CN" sz="2400" dirty="0">
              <a:latin typeface="黑体" panose="02010609060101010101" pitchFamily="49" charset="-122"/>
              <a:ea typeface="黑体" panose="02010609060101010101" pitchFamily="49" charset="-122"/>
            </a:endParaRPr>
          </a:p>
          <a:p>
            <a:pPr lvl="3">
              <a:lnSpc>
                <a:spcPct val="300000"/>
              </a:lnSpc>
            </a:pPr>
            <a:r>
              <a:rPr lang="en-US" altLang="zh-CN" sz="2400" dirty="0">
                <a:latin typeface="黑体" panose="02010609060101010101" pitchFamily="49" charset="-122"/>
                <a:ea typeface="黑体" panose="02010609060101010101" pitchFamily="49" charset="-122"/>
              </a:rPr>
              <a:t> 3.2. </a:t>
            </a:r>
            <a:r>
              <a:rPr lang="zh-CN" altLang="en-US" sz="2400" dirty="0">
                <a:latin typeface="黑体" panose="02010609060101010101" pitchFamily="49" charset="-122"/>
                <a:ea typeface="黑体" panose="02010609060101010101" pitchFamily="49" charset="-122"/>
              </a:rPr>
              <a:t>运行基于规则的自动驾驶车辆</a:t>
            </a:r>
            <a:endParaRPr lang="en-US" altLang="zh-TW" sz="2400" dirty="0">
              <a:latin typeface="黑体" panose="02010609060101010101" pitchFamily="49" charset="-122"/>
              <a:ea typeface="黑体" panose="02010609060101010101" pitchFamily="49" charset="-122"/>
            </a:endParaRPr>
          </a:p>
          <a:p>
            <a:pPr lvl="3">
              <a:lnSpc>
                <a:spcPct val="300000"/>
              </a:lnSpc>
            </a:pPr>
            <a:r>
              <a:rPr lang="en-US" altLang="zh-TW" sz="2400" dirty="0">
                <a:latin typeface="黑体" panose="02010609060101010101" pitchFamily="49" charset="-122"/>
                <a:ea typeface="黑体" panose="02010609060101010101" pitchFamily="49" charset="-122"/>
              </a:rPr>
              <a:t> 3.3. </a:t>
            </a:r>
            <a:r>
              <a:rPr lang="en-US" altLang="zh-TW" sz="2400" dirty="0">
                <a:latin typeface="Times New Roman" panose="02020603050405020304" pitchFamily="18" charset="0"/>
                <a:ea typeface="黑体" panose="02010609060101010101" pitchFamily="49" charset="-122"/>
                <a:cs typeface="Times New Roman" panose="02020603050405020304" pitchFamily="18" charset="0"/>
              </a:rPr>
              <a:t>DQN</a:t>
            </a:r>
            <a:r>
              <a:rPr lang="zh-TW" altLang="en-US" sz="2400" dirty="0">
                <a:latin typeface="黑体" panose="02010609060101010101" pitchFamily="49" charset="-122"/>
                <a:ea typeface="黑体" panose="02010609060101010101" pitchFamily="49" charset="-122"/>
              </a:rPr>
              <a:t>實現匝道匯入場景下的決策問題</a:t>
            </a:r>
            <a:endParaRPr lang="en-US" altLang="zh-CN" sz="1400" dirty="0">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7589462C-90DF-9E79-EE99-74047E9DE904}"/>
              </a:ext>
            </a:extLst>
          </p:cNvPr>
          <p:cNvSpPr>
            <a:spLocks noGrp="1"/>
          </p:cNvSpPr>
          <p:nvPr>
            <p:ph type="sldNum" sz="quarter" idx="12"/>
          </p:nvPr>
        </p:nvSpPr>
        <p:spPr/>
        <p:txBody>
          <a:bodyPr/>
          <a:lstStyle/>
          <a:p>
            <a:fld id="{2D0209AD-E28C-4726-BE4E-D4239F457C7A}" type="slidenum">
              <a:rPr lang="zh-TW" altLang="en-US" smtClean="0"/>
              <a:t>64</a:t>
            </a:fld>
            <a:endParaRPr lang="zh-TW" altLang="en-US"/>
          </a:p>
        </p:txBody>
      </p:sp>
      <p:sp>
        <p:nvSpPr>
          <p:cNvPr id="2" name="矩形: 圆角 1">
            <a:extLst>
              <a:ext uri="{FF2B5EF4-FFF2-40B4-BE49-F238E27FC236}">
                <a16:creationId xmlns:a16="http://schemas.microsoft.com/office/drawing/2014/main" id="{F5E65F95-6F5B-56C3-8AA0-91D933245BD6}"/>
              </a:ext>
            </a:extLst>
          </p:cNvPr>
          <p:cNvSpPr/>
          <p:nvPr/>
        </p:nvSpPr>
        <p:spPr>
          <a:xfrm>
            <a:off x="1952625" y="2514600"/>
            <a:ext cx="701040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762615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2FE5B-A86A-1205-FD6E-B44979926A2C}"/>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9382808-6AE5-E650-A4CC-ACCEAC038BB6}"/>
              </a:ext>
            </a:extLst>
          </p:cNvPr>
          <p:cNvSpPr>
            <a:spLocks noGrp="1"/>
          </p:cNvSpPr>
          <p:nvPr>
            <p:ph type="sldNum" sz="quarter" idx="12"/>
          </p:nvPr>
        </p:nvSpPr>
        <p:spPr/>
        <p:txBody>
          <a:bodyPr/>
          <a:lstStyle/>
          <a:p>
            <a:fld id="{2D0209AD-E28C-4726-BE4E-D4239F457C7A}" type="slidenum">
              <a:rPr lang="zh-TW" altLang="en-US" smtClean="0"/>
              <a:t>65</a:t>
            </a:fld>
            <a:endParaRPr lang="zh-TW" altLang="en-US"/>
          </a:p>
        </p:txBody>
      </p:sp>
      <p:sp>
        <p:nvSpPr>
          <p:cNvPr id="17" name="内容占位符 6">
            <a:extLst>
              <a:ext uri="{FF2B5EF4-FFF2-40B4-BE49-F238E27FC236}">
                <a16:creationId xmlns:a16="http://schemas.microsoft.com/office/drawing/2014/main" id="{41D01CBF-03F2-DDFA-D511-D1F637B6168F}"/>
              </a:ext>
            </a:extLst>
          </p:cNvPr>
          <p:cNvSpPr txBox="1">
            <a:spLocks/>
          </p:cNvSpPr>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實驗環境安裝</a:t>
            </a:r>
          </a:p>
        </p:txBody>
      </p:sp>
      <p:sp>
        <p:nvSpPr>
          <p:cNvPr id="2" name="文本框 1">
            <a:extLst>
              <a:ext uri="{FF2B5EF4-FFF2-40B4-BE49-F238E27FC236}">
                <a16:creationId xmlns:a16="http://schemas.microsoft.com/office/drawing/2014/main" id="{7FE75DDA-233E-4D7E-6AD5-8ADBD82C84E5}"/>
              </a:ext>
            </a:extLst>
          </p:cNvPr>
          <p:cNvSpPr txBox="1"/>
          <p:nvPr/>
        </p:nvSpPr>
        <p:spPr>
          <a:xfrm>
            <a:off x="363232" y="1088136"/>
            <a:ext cx="10326104"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源碼下載地址</a:t>
            </a:r>
            <a:r>
              <a:rPr lang="en-US" altLang="zh-CN" sz="2800" dirty="0">
                <a:latin typeface="黑体" panose="02010609060101010101" pitchFamily="49" charset="-122"/>
                <a:ea typeface="黑体" panose="02010609060101010101" pitchFamily="49" charset="-122"/>
                <a:cs typeface="Times New Roman" panose="02020603050405020304" pitchFamily="18" charset="0"/>
              </a:rPr>
              <a:t>: </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https://github.com/Markaxiong/dqn-2025av</a:t>
            </a:r>
            <a:endParaRPr lang="en-US" altLang="zh-CN" sz="2800" dirty="0">
              <a:latin typeface="Times New Roman" panose="02020603050405020304" pitchFamily="18" charset="0"/>
              <a:cs typeface="Times New Roman" panose="02020603050405020304" pitchFamily="18" charset="0"/>
            </a:endParaRPr>
          </a:p>
        </p:txBody>
      </p:sp>
      <p:pic>
        <p:nvPicPr>
          <p:cNvPr id="5" name="图片 4" descr="图形用户界面, 文本, 应用程序, 电子邮件&#10;&#10;AI 生成的内容可能不正确。">
            <a:extLst>
              <a:ext uri="{FF2B5EF4-FFF2-40B4-BE49-F238E27FC236}">
                <a16:creationId xmlns:a16="http://schemas.microsoft.com/office/drawing/2014/main" id="{D05AB05C-7F84-0018-CF3B-65049402F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997" y="1722125"/>
            <a:ext cx="9638547" cy="4588262"/>
          </a:xfrm>
          <a:prstGeom prst="rect">
            <a:avLst/>
          </a:prstGeom>
        </p:spPr>
      </p:pic>
    </p:spTree>
    <p:extLst>
      <p:ext uri="{BB962C8B-B14F-4D97-AF65-F5344CB8AC3E}">
        <p14:creationId xmlns:p14="http://schemas.microsoft.com/office/powerpoint/2010/main" val="11854765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299FA-4269-F031-1389-4A414ECAAFB2}"/>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CF36DBB-1153-A4CC-3CF1-1637493FCB1F}"/>
              </a:ext>
            </a:extLst>
          </p:cNvPr>
          <p:cNvSpPr>
            <a:spLocks noGrp="1"/>
          </p:cNvSpPr>
          <p:nvPr>
            <p:ph type="sldNum" sz="quarter" idx="12"/>
          </p:nvPr>
        </p:nvSpPr>
        <p:spPr/>
        <p:txBody>
          <a:bodyPr/>
          <a:lstStyle/>
          <a:p>
            <a:fld id="{2D0209AD-E28C-4726-BE4E-D4239F457C7A}" type="slidenum">
              <a:rPr lang="zh-TW" altLang="en-US" smtClean="0"/>
              <a:t>66</a:t>
            </a:fld>
            <a:endParaRPr lang="zh-TW" altLang="en-US"/>
          </a:p>
        </p:txBody>
      </p:sp>
      <p:sp>
        <p:nvSpPr>
          <p:cNvPr id="17" name="内容占位符 6">
            <a:extLst>
              <a:ext uri="{FF2B5EF4-FFF2-40B4-BE49-F238E27FC236}">
                <a16:creationId xmlns:a16="http://schemas.microsoft.com/office/drawing/2014/main" id="{B8124EB9-4972-203C-0AE5-1626698D52F1}"/>
              </a:ext>
            </a:extLst>
          </p:cNvPr>
          <p:cNvSpPr txBox="1">
            <a:spLocks/>
          </p:cNvSpPr>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實驗環境安裝</a:t>
            </a:r>
            <a:endParaRPr lang="zh-TW" altLang="en-US" dirty="0"/>
          </a:p>
        </p:txBody>
      </p:sp>
      <p:sp>
        <p:nvSpPr>
          <p:cNvPr id="7" name="文本框 6">
            <a:extLst>
              <a:ext uri="{FF2B5EF4-FFF2-40B4-BE49-F238E27FC236}">
                <a16:creationId xmlns:a16="http://schemas.microsoft.com/office/drawing/2014/main" id="{F048375B-3085-60A6-3F84-C8ECB4FD49C6}"/>
              </a:ext>
            </a:extLst>
          </p:cNvPr>
          <p:cNvSpPr txBox="1"/>
          <p:nvPr/>
        </p:nvSpPr>
        <p:spPr>
          <a:xfrm>
            <a:off x="244360" y="5906424"/>
            <a:ext cx="9914624"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為演示方便起見，方便尋找，請直接將此項目文件夾解壓縮至桌面</a:t>
            </a:r>
          </a:p>
        </p:txBody>
      </p:sp>
      <p:pic>
        <p:nvPicPr>
          <p:cNvPr id="9" name="图片 8" descr="图形用户界面, 文本, 应用程序&#10;&#10;AI 生成的内容可能不正确。">
            <a:extLst>
              <a:ext uri="{FF2B5EF4-FFF2-40B4-BE49-F238E27FC236}">
                <a16:creationId xmlns:a16="http://schemas.microsoft.com/office/drawing/2014/main" id="{8160B844-6387-B0B9-D6A9-EBAEC8107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232" y="1287891"/>
            <a:ext cx="9137384" cy="4463686"/>
          </a:xfrm>
          <a:prstGeom prst="rect">
            <a:avLst/>
          </a:prstGeom>
        </p:spPr>
      </p:pic>
    </p:spTree>
    <p:extLst>
      <p:ext uri="{BB962C8B-B14F-4D97-AF65-F5344CB8AC3E}">
        <p14:creationId xmlns:p14="http://schemas.microsoft.com/office/powerpoint/2010/main" val="38513466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7B5A7-02CA-62E5-48EF-9D5194267438}"/>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826C53E-88EA-80D4-23FA-1DB3B271FD88}"/>
              </a:ext>
            </a:extLst>
          </p:cNvPr>
          <p:cNvSpPr>
            <a:spLocks noGrp="1"/>
          </p:cNvSpPr>
          <p:nvPr>
            <p:ph type="sldNum" sz="quarter" idx="12"/>
          </p:nvPr>
        </p:nvSpPr>
        <p:spPr/>
        <p:txBody>
          <a:bodyPr/>
          <a:lstStyle/>
          <a:p>
            <a:fld id="{2D0209AD-E28C-4726-BE4E-D4239F457C7A}" type="slidenum">
              <a:rPr lang="zh-TW" altLang="en-US" smtClean="0"/>
              <a:t>67</a:t>
            </a:fld>
            <a:endParaRPr lang="zh-TW" altLang="en-US"/>
          </a:p>
        </p:txBody>
      </p:sp>
      <p:sp>
        <p:nvSpPr>
          <p:cNvPr id="2" name="文本框 1">
            <a:extLst>
              <a:ext uri="{FF2B5EF4-FFF2-40B4-BE49-F238E27FC236}">
                <a16:creationId xmlns:a16="http://schemas.microsoft.com/office/drawing/2014/main" id="{85A8B37C-0630-20F6-6B72-20126576FDC8}"/>
              </a:ext>
            </a:extLst>
          </p:cNvPr>
          <p:cNvSpPr txBox="1"/>
          <p:nvPr/>
        </p:nvSpPr>
        <p:spPr>
          <a:xfrm>
            <a:off x="429768" y="995125"/>
            <a:ext cx="8028432" cy="1754326"/>
          </a:xfrm>
          <a:prstGeom prst="rect">
            <a:avLst/>
          </a:prstGeom>
          <a:noFill/>
        </p:spPr>
        <p:txBody>
          <a:bodyPr wrap="square" rtlCol="0">
            <a:spAutoFit/>
          </a:bodyPr>
          <a:lstStyle/>
          <a:p>
            <a:pPr marL="342900" indent="-34290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在</a:t>
            </a:r>
            <a:r>
              <a:rPr lang="en-US" altLang="zh-CN" sz="2400" dirty="0">
                <a:latin typeface="黑体" panose="02010609060101010101" pitchFamily="49" charset="-122"/>
                <a:ea typeface="黑体" panose="02010609060101010101" pitchFamily="49" charset="-122"/>
              </a:rPr>
              <a:t>Anaconda Prompt</a:t>
            </a:r>
            <a:r>
              <a:rPr lang="zh-CN" altLang="en-US" sz="2400" dirty="0">
                <a:latin typeface="黑体" panose="02010609060101010101" pitchFamily="49" charset="-122"/>
                <a:ea typeface="黑体" panose="02010609060101010101" pitchFamily="49" charset="-122"/>
              </a:rPr>
              <a:t>中導航到桌面的項目文件夾</a:t>
            </a:r>
            <a:r>
              <a:rPr lang="en-US" altLang="zh-CN" sz="2400" dirty="0">
                <a:latin typeface="黑体" panose="02010609060101010101" pitchFamily="49" charset="-122"/>
                <a:ea typeface="黑体" panose="02010609060101010101" pitchFamily="49" charset="-122"/>
              </a:rPr>
              <a:t>: </a:t>
            </a:r>
          </a:p>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cd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folder_name</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打開一個文件夾</a:t>
            </a:r>
            <a:r>
              <a:rPr lang="en-US" altLang="zh-CN" sz="2400" dirty="0">
                <a:latin typeface="黑体" panose="02010609060101010101" pitchFamily="49" charset="-122"/>
                <a:ea typeface="黑体" panose="02010609060101010101" pitchFamily="49" charset="-122"/>
              </a:rPr>
              <a:t>) </a:t>
            </a:r>
          </a:p>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cd ..(</a:t>
            </a:r>
            <a:r>
              <a:rPr lang="zh-CN" altLang="en-US" sz="2400" dirty="0">
                <a:latin typeface="黑体" panose="02010609060101010101" pitchFamily="49" charset="-122"/>
                <a:ea typeface="黑体" panose="02010609060101010101" pitchFamily="49" charset="-122"/>
              </a:rPr>
              <a:t>退回上一層文件夾</a:t>
            </a:r>
            <a:r>
              <a:rPr lang="en-US" altLang="zh-CN" sz="2400" dirty="0">
                <a:latin typeface="黑体" panose="02010609060101010101" pitchFamily="49" charset="-122"/>
                <a:ea typeface="黑体" panose="02010609060101010101" pitchFamily="49" charset="-122"/>
              </a:rPr>
              <a:t>)</a:t>
            </a:r>
          </a:p>
          <a:p>
            <a:endParaRPr lang="zh-CN" altLang="en-US" dirty="0"/>
          </a:p>
        </p:txBody>
      </p:sp>
      <p:pic>
        <p:nvPicPr>
          <p:cNvPr id="5" name="图片 4" descr="图形用户界面, 文本, 应用程序&#10;&#10;AI 生成的内容可能不正确。">
            <a:extLst>
              <a:ext uri="{FF2B5EF4-FFF2-40B4-BE49-F238E27FC236}">
                <a16:creationId xmlns:a16="http://schemas.microsoft.com/office/drawing/2014/main" id="{05C4829F-F4AD-C191-794D-78796325E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768" y="2584859"/>
            <a:ext cx="10664542" cy="3651349"/>
          </a:xfrm>
          <a:prstGeom prst="rect">
            <a:avLst/>
          </a:prstGeom>
        </p:spPr>
      </p:pic>
      <p:sp>
        <p:nvSpPr>
          <p:cNvPr id="6" name="内容占位符 6">
            <a:extLst>
              <a:ext uri="{FF2B5EF4-FFF2-40B4-BE49-F238E27FC236}">
                <a16:creationId xmlns:a16="http://schemas.microsoft.com/office/drawing/2014/main" id="{D42C5754-C4CB-F978-8DB1-3A1D5CBCD9EC}"/>
              </a:ext>
            </a:extLst>
          </p:cNvPr>
          <p:cNvSpPr txBox="1">
            <a:spLocks/>
          </p:cNvSpPr>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實驗環境安裝</a:t>
            </a:r>
          </a:p>
        </p:txBody>
      </p:sp>
    </p:spTree>
    <p:extLst>
      <p:ext uri="{BB962C8B-B14F-4D97-AF65-F5344CB8AC3E}">
        <p14:creationId xmlns:p14="http://schemas.microsoft.com/office/powerpoint/2010/main" val="24724297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3866A-950C-C3DA-80A3-73EF0C1326DB}"/>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545BF18-C3B8-CB21-9474-26D958DCB741}"/>
              </a:ext>
            </a:extLst>
          </p:cNvPr>
          <p:cNvSpPr>
            <a:spLocks noGrp="1"/>
          </p:cNvSpPr>
          <p:nvPr>
            <p:ph type="sldNum" sz="quarter" idx="12"/>
          </p:nvPr>
        </p:nvSpPr>
        <p:spPr/>
        <p:txBody>
          <a:bodyPr/>
          <a:lstStyle/>
          <a:p>
            <a:fld id="{2D0209AD-E28C-4726-BE4E-D4239F457C7A}" type="slidenum">
              <a:rPr lang="zh-TW" altLang="en-US" smtClean="0"/>
              <a:t>68</a:t>
            </a:fld>
            <a:endParaRPr lang="zh-TW" altLang="en-US"/>
          </a:p>
        </p:txBody>
      </p:sp>
      <p:sp>
        <p:nvSpPr>
          <p:cNvPr id="6" name="内容占位符 6">
            <a:extLst>
              <a:ext uri="{FF2B5EF4-FFF2-40B4-BE49-F238E27FC236}">
                <a16:creationId xmlns:a16="http://schemas.microsoft.com/office/drawing/2014/main" id="{3941A846-A9EF-A7D2-7CD0-4199F81E9D4B}"/>
              </a:ext>
            </a:extLst>
          </p:cNvPr>
          <p:cNvSpPr txBox="1">
            <a:spLocks/>
          </p:cNvSpPr>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實驗環境安裝</a:t>
            </a:r>
          </a:p>
        </p:txBody>
      </p:sp>
      <p:sp>
        <p:nvSpPr>
          <p:cNvPr id="4" name="文本框 3">
            <a:extLst>
              <a:ext uri="{FF2B5EF4-FFF2-40B4-BE49-F238E27FC236}">
                <a16:creationId xmlns:a16="http://schemas.microsoft.com/office/drawing/2014/main" id="{B6608326-620D-7A66-F27F-600D7E15F96C}"/>
              </a:ext>
            </a:extLst>
          </p:cNvPr>
          <p:cNvSpPr txBox="1"/>
          <p:nvPr/>
        </p:nvSpPr>
        <p:spPr>
          <a:xfrm>
            <a:off x="457200" y="1042416"/>
            <a:ext cx="8997696" cy="5078313"/>
          </a:xfrm>
          <a:prstGeom prst="rect">
            <a:avLst/>
          </a:prstGeom>
          <a:noFill/>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Anaconda Prompt</a:t>
            </a:r>
            <a:r>
              <a:rPr lang="zh-CN" altLang="en-US" sz="2400" dirty="0">
                <a:latin typeface="黑体" panose="02010609060101010101" pitchFamily="49" charset="-122"/>
                <a:ea typeface="黑体" panose="02010609060101010101" pitchFamily="49" charset="-122"/>
              </a:rPr>
              <a:t>中</a:t>
            </a:r>
            <a:endParaRPr lang="en-US" altLang="zh-CN" sz="2400"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創建一個新環境：</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conda</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create -n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dqn_env</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python=3.9</a:t>
            </a:r>
          </a:p>
          <a:p>
            <a:pPr>
              <a:lnSpc>
                <a:spcPct val="150000"/>
              </a:lnSpc>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2400" b="1" dirty="0">
                <a:latin typeface="黑体" panose="02010609060101010101" pitchFamily="49" charset="-122"/>
                <a:ea typeface="黑体" panose="02010609060101010101" pitchFamily="49" charset="-122"/>
              </a:rPr>
              <a:t>激活创建的虚拟环境：</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conda</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activate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dqn_env</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en-US" altLang="zh-CN" sz="2400" b="1" dirty="0">
              <a:latin typeface="黑体" panose="02010609060101010101" pitchFamily="49" charset="-122"/>
              <a:ea typeface="黑体" panose="02010609060101010101" pitchFamily="49" charset="-122"/>
            </a:endParaRPr>
          </a:p>
          <a:p>
            <a:pPr>
              <a:lnSpc>
                <a:spcPct val="150000"/>
              </a:lnSpc>
            </a:pPr>
            <a:endParaRPr lang="en-US" altLang="zh-CN" sz="2400" b="1" dirty="0">
              <a:latin typeface="黑体" panose="02010609060101010101" pitchFamily="49" charset="-122"/>
              <a:ea typeface="黑体" panose="02010609060101010101" pitchFamily="49" charset="-122"/>
            </a:endParaRPr>
          </a:p>
          <a:p>
            <a:pPr>
              <a:lnSpc>
                <a:spcPct val="150000"/>
              </a:lnSpc>
            </a:pPr>
            <a:r>
              <a:rPr lang="zh-CN" altLang="en-US" sz="2400" b="1" dirty="0">
                <a:latin typeface="黑体" panose="02010609060101010101" pitchFamily="49" charset="-122"/>
                <a:ea typeface="黑体" panose="02010609060101010101" pitchFamily="49" charset="-122"/>
              </a:rPr>
              <a:t>安装环境需要的所有依赖</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pip install -r requirements.txt</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dirty="0"/>
          </a:p>
          <a:p>
            <a:endParaRPr lang="zh-CN" altLang="en-US" b="1" dirty="0"/>
          </a:p>
        </p:txBody>
      </p:sp>
      <p:pic>
        <p:nvPicPr>
          <p:cNvPr id="13" name="图片 12">
            <a:extLst>
              <a:ext uri="{FF2B5EF4-FFF2-40B4-BE49-F238E27FC236}">
                <a16:creationId xmlns:a16="http://schemas.microsoft.com/office/drawing/2014/main" id="{3ABAD87F-FAAA-D734-1074-ADEE96C65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802" y="2253388"/>
            <a:ext cx="11502143" cy="487457"/>
          </a:xfrm>
          <a:prstGeom prst="rect">
            <a:avLst/>
          </a:prstGeom>
        </p:spPr>
      </p:pic>
      <p:pic>
        <p:nvPicPr>
          <p:cNvPr id="15" name="图片 14">
            <a:extLst>
              <a:ext uri="{FF2B5EF4-FFF2-40B4-BE49-F238E27FC236}">
                <a16:creationId xmlns:a16="http://schemas.microsoft.com/office/drawing/2014/main" id="{29B0CE26-105B-87B8-9539-015BC9A0D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802" y="3312790"/>
            <a:ext cx="11502143" cy="1515504"/>
          </a:xfrm>
          <a:prstGeom prst="rect">
            <a:avLst/>
          </a:prstGeom>
        </p:spPr>
      </p:pic>
      <p:pic>
        <p:nvPicPr>
          <p:cNvPr id="17" name="图片 16">
            <a:extLst>
              <a:ext uri="{FF2B5EF4-FFF2-40B4-BE49-F238E27FC236}">
                <a16:creationId xmlns:a16="http://schemas.microsoft.com/office/drawing/2014/main" id="{90181626-51B7-EDF0-022C-F6C28C5AF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802" y="5598028"/>
            <a:ext cx="11502143" cy="522701"/>
          </a:xfrm>
          <a:prstGeom prst="rect">
            <a:avLst/>
          </a:prstGeom>
        </p:spPr>
      </p:pic>
    </p:spTree>
    <p:extLst>
      <p:ext uri="{BB962C8B-B14F-4D97-AF65-F5344CB8AC3E}">
        <p14:creationId xmlns:p14="http://schemas.microsoft.com/office/powerpoint/2010/main" val="2953874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0C35B-CFEC-3EB3-308C-912A04259BFF}"/>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231166E-D6FE-A09B-B243-C40A52036859}"/>
              </a:ext>
            </a:extLst>
          </p:cNvPr>
          <p:cNvSpPr>
            <a:spLocks noGrp="1"/>
          </p:cNvSpPr>
          <p:nvPr>
            <p:ph type="sldNum" sz="quarter" idx="12"/>
          </p:nvPr>
        </p:nvSpPr>
        <p:spPr/>
        <p:txBody>
          <a:bodyPr/>
          <a:lstStyle/>
          <a:p>
            <a:fld id="{2D0209AD-E28C-4726-BE4E-D4239F457C7A}" type="slidenum">
              <a:rPr lang="zh-TW" altLang="en-US" smtClean="0"/>
              <a:t>69</a:t>
            </a:fld>
            <a:endParaRPr lang="zh-TW" altLang="en-US"/>
          </a:p>
        </p:txBody>
      </p:sp>
      <p:sp>
        <p:nvSpPr>
          <p:cNvPr id="6" name="内容占位符 6">
            <a:extLst>
              <a:ext uri="{FF2B5EF4-FFF2-40B4-BE49-F238E27FC236}">
                <a16:creationId xmlns:a16="http://schemas.microsoft.com/office/drawing/2014/main" id="{8C24EA6A-ED77-0F5D-CBB2-4B77E596C334}"/>
              </a:ext>
            </a:extLst>
          </p:cNvPr>
          <p:cNvSpPr txBox="1">
            <a:spLocks/>
          </p:cNvSpPr>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實驗環境安裝</a:t>
            </a:r>
          </a:p>
        </p:txBody>
      </p:sp>
      <p:pic>
        <p:nvPicPr>
          <p:cNvPr id="2" name="图片 1">
            <a:extLst>
              <a:ext uri="{FF2B5EF4-FFF2-40B4-BE49-F238E27FC236}">
                <a16:creationId xmlns:a16="http://schemas.microsoft.com/office/drawing/2014/main" id="{8244297F-8ABA-5747-FEC0-76747797C0A4}"/>
              </a:ext>
            </a:extLst>
          </p:cNvPr>
          <p:cNvPicPr>
            <a:picLocks noChangeAspect="1"/>
          </p:cNvPicPr>
          <p:nvPr/>
        </p:nvPicPr>
        <p:blipFill>
          <a:blip r:embed="rId2"/>
          <a:stretch>
            <a:fillRect/>
          </a:stretch>
        </p:blipFill>
        <p:spPr>
          <a:xfrm>
            <a:off x="363232" y="977367"/>
            <a:ext cx="7089128" cy="5447165"/>
          </a:xfrm>
          <a:prstGeom prst="rect">
            <a:avLst/>
          </a:prstGeom>
        </p:spPr>
      </p:pic>
      <p:sp>
        <p:nvSpPr>
          <p:cNvPr id="5" name="文本框 4">
            <a:extLst>
              <a:ext uri="{FF2B5EF4-FFF2-40B4-BE49-F238E27FC236}">
                <a16:creationId xmlns:a16="http://schemas.microsoft.com/office/drawing/2014/main" id="{697005FC-95B7-9FCB-3555-6791A8E6543A}"/>
              </a:ext>
            </a:extLst>
          </p:cNvPr>
          <p:cNvSpPr txBox="1"/>
          <p:nvPr/>
        </p:nvSpPr>
        <p:spPr>
          <a:xfrm>
            <a:off x="5596128" y="2093976"/>
            <a:ext cx="5285232" cy="952184"/>
          </a:xfrm>
          <a:prstGeom prst="rect">
            <a:avLst/>
          </a:prstGeom>
          <a:noFill/>
        </p:spPr>
        <p:txBody>
          <a:bodyPr wrap="square" rtlCol="0">
            <a:spAutoFit/>
          </a:bodyPr>
          <a:lstStyle/>
          <a:p>
            <a:pPr>
              <a:lnSpc>
                <a:spcPct val="125000"/>
              </a:lnSpc>
            </a:pPr>
            <a:r>
              <a:rPr lang="zh-CN" altLang="en-US" sz="2400" dirty="0">
                <a:solidFill>
                  <a:srgbClr val="FF0000"/>
                </a:solidFill>
                <a:latin typeface="黑体" panose="02010609060101010101" pitchFamily="49" charset="-122"/>
                <a:ea typeface="黑体" panose="02010609060101010101" pitchFamily="49" charset="-122"/>
              </a:rPr>
              <a:t>该</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requirement.txt</a:t>
            </a:r>
            <a:r>
              <a:rPr lang="zh-CN" altLang="en-US" sz="2400" dirty="0">
                <a:solidFill>
                  <a:srgbClr val="FF0000"/>
                </a:solidFill>
                <a:latin typeface="黑体" panose="02010609060101010101" pitchFamily="49" charset="-122"/>
                <a:ea typeface="黑体" panose="02010609060101010101" pitchFamily="49" charset="-122"/>
              </a:rPr>
              <a:t>文件已包含所有运行项目所需的前置依赖</a:t>
            </a:r>
          </a:p>
        </p:txBody>
      </p:sp>
    </p:spTree>
    <p:extLst>
      <p:ext uri="{BB962C8B-B14F-4D97-AF65-F5344CB8AC3E}">
        <p14:creationId xmlns:p14="http://schemas.microsoft.com/office/powerpoint/2010/main" val="2116438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FA048-C747-74E9-278E-1B3BDDE81BDA}"/>
            </a:ext>
          </a:extLst>
        </p:cNvPr>
        <p:cNvGrpSpPr/>
        <p:nvPr/>
      </p:nvGrpSpPr>
      <p:grpSpPr>
        <a:xfrm>
          <a:off x="0" y="0"/>
          <a:ext cx="0" cy="0"/>
          <a:chOff x="0" y="0"/>
          <a:chExt cx="0" cy="0"/>
        </a:xfrm>
      </p:grpSpPr>
      <p:pic>
        <p:nvPicPr>
          <p:cNvPr id="16" name="图片 15">
            <a:extLst>
              <a:ext uri="{FF2B5EF4-FFF2-40B4-BE49-F238E27FC236}">
                <a16:creationId xmlns:a16="http://schemas.microsoft.com/office/drawing/2014/main" id="{8B7ADE6D-0A61-FF19-FA3D-35161A44C9D9}"/>
              </a:ext>
            </a:extLst>
          </p:cNvPr>
          <p:cNvPicPr>
            <a:picLocks noChangeAspect="1"/>
          </p:cNvPicPr>
          <p:nvPr/>
        </p:nvPicPr>
        <p:blipFill>
          <a:blip r:embed="rId3"/>
          <a:stretch>
            <a:fillRect/>
          </a:stretch>
        </p:blipFill>
        <p:spPr>
          <a:xfrm>
            <a:off x="6231144" y="3733801"/>
            <a:ext cx="5540169" cy="2739144"/>
          </a:xfrm>
          <a:prstGeom prst="rect">
            <a:avLst/>
          </a:prstGeom>
        </p:spPr>
      </p:pic>
      <p:sp>
        <p:nvSpPr>
          <p:cNvPr id="6" name="内容占位符 5">
            <a:extLst>
              <a:ext uri="{FF2B5EF4-FFF2-40B4-BE49-F238E27FC236}">
                <a16:creationId xmlns:a16="http://schemas.microsoft.com/office/drawing/2014/main" id="{65965D7D-A6A9-0788-A36B-648FEB2EF926}"/>
              </a:ext>
            </a:extLst>
          </p:cNvPr>
          <p:cNvSpPr>
            <a:spLocks noGrp="1"/>
          </p:cNvSpPr>
          <p:nvPr>
            <p:ph idx="1"/>
          </p:nvPr>
        </p:nvSpPr>
        <p:spPr>
          <a:xfrm>
            <a:off x="406776" y="1244531"/>
            <a:ext cx="11364780" cy="2879535"/>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pic>
        <p:nvPicPr>
          <p:cNvPr id="56" name="图形 55">
            <a:extLst>
              <a:ext uri="{FF2B5EF4-FFF2-40B4-BE49-F238E27FC236}">
                <a16:creationId xmlns:a16="http://schemas.microsoft.com/office/drawing/2014/main" id="{76C77EB8-B523-7CF8-3A68-C6E9DEE00E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48175" y="3271837"/>
            <a:ext cx="6362700" cy="3586163"/>
          </a:xfrm>
          <a:prstGeom prst="rect">
            <a:avLst/>
          </a:prstGeom>
        </p:spPr>
      </p:pic>
      <p:sp>
        <p:nvSpPr>
          <p:cNvPr id="2" name="内容占位符 6">
            <a:extLst>
              <a:ext uri="{FF2B5EF4-FFF2-40B4-BE49-F238E27FC236}">
                <a16:creationId xmlns:a16="http://schemas.microsoft.com/office/drawing/2014/main" id="{097D2B40-B846-5816-AA19-35094F51A3F2}"/>
              </a:ext>
            </a:extLst>
          </p:cNvPr>
          <p:cNvSpPr>
            <a:spLocks noGrp="1"/>
          </p:cNvSpPr>
          <p:nvPr>
            <p:ph idx="13"/>
          </p:nvPr>
        </p:nvSpPr>
        <p:spPr>
          <a:xfrm>
            <a:off x="406400" y="582613"/>
            <a:ext cx="11364913" cy="487362"/>
          </a:xfrm>
        </p:spPr>
        <p:txBody>
          <a:bodyPr/>
          <a:lstStyle/>
          <a:p>
            <a:r>
              <a:rPr lang="zh-TW" altLang="en-US" dirty="0"/>
              <a:t>規則 </a:t>
            </a:r>
            <a:r>
              <a:rPr lang="en-US" altLang="zh-CN" dirty="0"/>
              <a:t>vs </a:t>
            </a:r>
            <a:r>
              <a:rPr lang="zh-TW" altLang="en-US" dirty="0"/>
              <a:t>學習</a:t>
            </a:r>
            <a:endParaRPr lang="zh-CN" altLang="en-US" dirty="0"/>
          </a:p>
        </p:txBody>
      </p:sp>
      <p:sp>
        <p:nvSpPr>
          <p:cNvPr id="4" name="文本框 3">
            <a:extLst>
              <a:ext uri="{FF2B5EF4-FFF2-40B4-BE49-F238E27FC236}">
                <a16:creationId xmlns:a16="http://schemas.microsoft.com/office/drawing/2014/main" id="{3E21D494-8362-2A75-4F67-07B7B7375FAD}"/>
              </a:ext>
            </a:extLst>
          </p:cNvPr>
          <p:cNvSpPr txBox="1"/>
          <p:nvPr/>
        </p:nvSpPr>
        <p:spPr>
          <a:xfrm>
            <a:off x="406400" y="1140849"/>
            <a:ext cx="9290050" cy="506998"/>
          </a:xfrm>
          <a:prstGeom prst="rect">
            <a:avLst/>
          </a:prstGeom>
          <a:noFill/>
        </p:spPr>
        <p:txBody>
          <a:bodyPr wrap="square">
            <a:spAutoFit/>
          </a:bodyPr>
          <a:lstStyle/>
          <a:p>
            <a:pPr>
              <a:lnSpc>
                <a:spcPct val="125000"/>
              </a:lnSpc>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基於規則的的決策模型相比于學習方法有什麽優點？</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8EC9025E-E67B-FEE0-A5F2-9AE865EB4C86}"/>
              </a:ext>
            </a:extLst>
          </p:cNvPr>
          <p:cNvSpPr txBox="1"/>
          <p:nvPr/>
        </p:nvSpPr>
        <p:spPr>
          <a:xfrm>
            <a:off x="420444" y="1647847"/>
            <a:ext cx="11655292" cy="2430602"/>
          </a:xfrm>
          <a:prstGeom prst="rect">
            <a:avLst/>
          </a:prstGeom>
          <a:noFill/>
        </p:spPr>
        <p:txBody>
          <a:bodyPr wrap="square">
            <a:spAutoFit/>
          </a:bodyPr>
          <a:lstStyle/>
          <a:p>
            <a:pPr marL="457200" indent="-457200">
              <a:lnSpc>
                <a:spcPct val="125000"/>
              </a:lnSpc>
              <a:spcAft>
                <a:spcPts val="600"/>
              </a:spcAft>
              <a:buAutoNum type="arabicParenBoth"/>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建模相對簡單，規則易編寫，實時性好，對計算資源要求低 </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nSpc>
                <a:spcPct val="125000"/>
              </a:lnSpc>
              <a:spcAft>
                <a:spcPts val="600"/>
              </a:spcAft>
              <a:buAutoNum type="arabicParenBoth"/>
            </a:pP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具有可解釋性</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基於學習的決策方法能在多數情況下表現良好，可一旦出現了意外撞車，很難回溯是模型中哪部分出錯導致了事故。但基於規則的模型意味着每个决策都有明确的逻辑依据，易于理解和回溯。如果发生意外或事故，能够清楚地知道是哪條规则导致了危險的决策。</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AutoShape 2" descr="爆火的端到端如何加速智驾落地？ - OFweek人工智能网">
            <a:extLst>
              <a:ext uri="{FF2B5EF4-FFF2-40B4-BE49-F238E27FC236}">
                <a16:creationId xmlns:a16="http://schemas.microsoft.com/office/drawing/2014/main" id="{B734F601-23FB-B62A-8D3C-AE73BC999A3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4" descr="神经网络(Neural Network) 初探« Qubic's Website">
            <a:extLst>
              <a:ext uri="{FF2B5EF4-FFF2-40B4-BE49-F238E27FC236}">
                <a16:creationId xmlns:a16="http://schemas.microsoft.com/office/drawing/2014/main" id="{70EEF674-55FC-80C7-4435-A2DCE95A929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图片 13" descr="形状&#10;&#10;AI 生成的内容可能不正确。">
            <a:extLst>
              <a:ext uri="{FF2B5EF4-FFF2-40B4-BE49-F238E27FC236}">
                <a16:creationId xmlns:a16="http://schemas.microsoft.com/office/drawing/2014/main" id="{8BD83BBA-3F10-D30D-41AC-089E6DE133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711" y="4141712"/>
            <a:ext cx="5446437" cy="2331233"/>
          </a:xfrm>
          <a:prstGeom prst="rect">
            <a:avLst/>
          </a:prstGeom>
        </p:spPr>
      </p:pic>
      <p:sp>
        <p:nvSpPr>
          <p:cNvPr id="17" name="矩形: 圆角 16">
            <a:extLst>
              <a:ext uri="{FF2B5EF4-FFF2-40B4-BE49-F238E27FC236}">
                <a16:creationId xmlns:a16="http://schemas.microsoft.com/office/drawing/2014/main" id="{CB4F48AF-72EC-F917-80CC-6AF96E520C46}"/>
              </a:ext>
            </a:extLst>
          </p:cNvPr>
          <p:cNvSpPr/>
          <p:nvPr/>
        </p:nvSpPr>
        <p:spPr>
          <a:xfrm>
            <a:off x="10893119" y="4387798"/>
            <a:ext cx="846170" cy="32101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6B7E89AD-D8E4-F26E-0052-09C8E2F8B761}"/>
              </a:ext>
            </a:extLst>
          </p:cNvPr>
          <p:cNvSpPr/>
          <p:nvPr/>
        </p:nvSpPr>
        <p:spPr>
          <a:xfrm>
            <a:off x="7098490" y="4330560"/>
            <a:ext cx="846170" cy="43549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45711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8AD6C-4311-1C76-98F0-F423F6BDCACE}"/>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20CE6E46-7D66-A0E6-6C5A-AEA7C44644CD}"/>
              </a:ext>
            </a:extLst>
          </p:cNvPr>
          <p:cNvSpPr>
            <a:spLocks noGrp="1"/>
          </p:cNvSpPr>
          <p:nvPr>
            <p:ph idx="1"/>
          </p:nvPr>
        </p:nvSpPr>
        <p:spPr>
          <a:xfrm>
            <a:off x="665165" y="1230970"/>
            <a:ext cx="11364780" cy="5158059"/>
          </a:xfrm>
        </p:spPr>
        <p:txBody>
          <a:bodyPr/>
          <a:lstStyle/>
          <a:p>
            <a:pPr marL="0" indent="0">
              <a:lnSpc>
                <a:spcPct val="150000"/>
              </a:lnSpc>
              <a:buNone/>
            </a:pPr>
            <a:r>
              <a:rPr lang="en-US" altLang="zh-CN" dirty="0"/>
              <a:t>3. </a:t>
            </a:r>
            <a:r>
              <a:rPr lang="zh-CN" altLang="en-US" dirty="0"/>
              <a:t>實驗任務</a:t>
            </a:r>
            <a:endParaRPr lang="en-US" altLang="zh-CN" dirty="0"/>
          </a:p>
          <a:p>
            <a:pPr lvl="3">
              <a:lnSpc>
                <a:spcPct val="300000"/>
              </a:lnSpc>
            </a:pPr>
            <a:r>
              <a:rPr lang="en-US" altLang="zh-CN" sz="2400" dirty="0">
                <a:latin typeface="黑体" panose="02010609060101010101" pitchFamily="49" charset="-122"/>
                <a:ea typeface="黑体" panose="02010609060101010101" pitchFamily="49" charset="-122"/>
              </a:rPr>
              <a:t> 3.1 </a:t>
            </a:r>
            <a:r>
              <a:rPr lang="zh-CN" altLang="en-US" sz="2400" dirty="0">
                <a:latin typeface="黑体" panose="02010609060101010101" pitchFamily="49" charset="-122"/>
                <a:ea typeface="黑体" panose="02010609060101010101" pitchFamily="49" charset="-122"/>
              </a:rPr>
              <a:t> 實驗环境安装</a:t>
            </a:r>
            <a:endParaRPr lang="en-US" altLang="zh-CN" sz="2400" dirty="0">
              <a:latin typeface="黑体" panose="02010609060101010101" pitchFamily="49" charset="-122"/>
              <a:ea typeface="黑体" panose="02010609060101010101" pitchFamily="49" charset="-122"/>
            </a:endParaRPr>
          </a:p>
          <a:p>
            <a:pPr lvl="3">
              <a:lnSpc>
                <a:spcPct val="300000"/>
              </a:lnSpc>
            </a:pPr>
            <a:r>
              <a:rPr lang="en-US" altLang="zh-CN" sz="2400" dirty="0">
                <a:latin typeface="黑体" panose="02010609060101010101" pitchFamily="49" charset="-122"/>
                <a:ea typeface="黑体" panose="02010609060101010101" pitchFamily="49" charset="-122"/>
              </a:rPr>
              <a:t> 3.2. </a:t>
            </a:r>
            <a:r>
              <a:rPr lang="zh-CN" altLang="en-US" sz="2400" dirty="0">
                <a:latin typeface="黑体" panose="02010609060101010101" pitchFamily="49" charset="-122"/>
                <a:ea typeface="黑体" panose="02010609060101010101" pitchFamily="49" charset="-122"/>
              </a:rPr>
              <a:t>运行基于规则的自动驾驶车辆</a:t>
            </a:r>
            <a:endParaRPr lang="en-US" altLang="zh-TW" sz="2400" dirty="0">
              <a:latin typeface="黑体" panose="02010609060101010101" pitchFamily="49" charset="-122"/>
              <a:ea typeface="黑体" panose="02010609060101010101" pitchFamily="49" charset="-122"/>
            </a:endParaRPr>
          </a:p>
          <a:p>
            <a:pPr lvl="3">
              <a:lnSpc>
                <a:spcPct val="300000"/>
              </a:lnSpc>
            </a:pPr>
            <a:r>
              <a:rPr lang="en-US" altLang="zh-TW" sz="2400" dirty="0">
                <a:latin typeface="黑体" panose="02010609060101010101" pitchFamily="49" charset="-122"/>
                <a:ea typeface="黑体" panose="02010609060101010101" pitchFamily="49" charset="-122"/>
              </a:rPr>
              <a:t> 3.3. </a:t>
            </a:r>
            <a:r>
              <a:rPr lang="en-US" altLang="zh-TW" sz="2400" dirty="0">
                <a:latin typeface="Times New Roman" panose="02020603050405020304" pitchFamily="18" charset="0"/>
                <a:ea typeface="黑体" panose="02010609060101010101" pitchFamily="49" charset="-122"/>
                <a:cs typeface="Times New Roman" panose="02020603050405020304" pitchFamily="18" charset="0"/>
              </a:rPr>
              <a:t>DQN</a:t>
            </a:r>
            <a:r>
              <a:rPr lang="zh-TW" altLang="en-US" sz="2400" dirty="0">
                <a:latin typeface="黑体" panose="02010609060101010101" pitchFamily="49" charset="-122"/>
                <a:ea typeface="黑体" panose="02010609060101010101" pitchFamily="49" charset="-122"/>
              </a:rPr>
              <a:t>實現匝道匯入場景下的決策問題</a:t>
            </a:r>
            <a:endParaRPr lang="en-US" altLang="zh-CN" sz="1400" dirty="0">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F5F6A932-1E6B-93D7-5A23-90E2D28AD722}"/>
              </a:ext>
            </a:extLst>
          </p:cNvPr>
          <p:cNvSpPr>
            <a:spLocks noGrp="1"/>
          </p:cNvSpPr>
          <p:nvPr>
            <p:ph type="sldNum" sz="quarter" idx="12"/>
          </p:nvPr>
        </p:nvSpPr>
        <p:spPr/>
        <p:txBody>
          <a:bodyPr/>
          <a:lstStyle/>
          <a:p>
            <a:fld id="{2D0209AD-E28C-4726-BE4E-D4239F457C7A}" type="slidenum">
              <a:rPr lang="zh-TW" altLang="en-US" smtClean="0"/>
              <a:t>70</a:t>
            </a:fld>
            <a:endParaRPr lang="zh-TW" altLang="en-US"/>
          </a:p>
        </p:txBody>
      </p:sp>
      <p:sp>
        <p:nvSpPr>
          <p:cNvPr id="2" name="矩形: 圆角 1">
            <a:extLst>
              <a:ext uri="{FF2B5EF4-FFF2-40B4-BE49-F238E27FC236}">
                <a16:creationId xmlns:a16="http://schemas.microsoft.com/office/drawing/2014/main" id="{81EE3240-3A4C-D03E-E297-A8B4C3F8D22B}"/>
              </a:ext>
            </a:extLst>
          </p:cNvPr>
          <p:cNvSpPr/>
          <p:nvPr/>
        </p:nvSpPr>
        <p:spPr>
          <a:xfrm>
            <a:off x="1989201" y="3685032"/>
            <a:ext cx="701040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969944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9D200-90B0-F83D-CD98-CD0198A0C437}"/>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BE91E7F-A787-7126-1D3E-D983D336C70B}"/>
              </a:ext>
            </a:extLst>
          </p:cNvPr>
          <p:cNvSpPr>
            <a:spLocks noGrp="1"/>
          </p:cNvSpPr>
          <p:nvPr>
            <p:ph type="sldNum" sz="quarter" idx="12"/>
          </p:nvPr>
        </p:nvSpPr>
        <p:spPr/>
        <p:txBody>
          <a:bodyPr/>
          <a:lstStyle/>
          <a:p>
            <a:fld id="{2D0209AD-E28C-4726-BE4E-D4239F457C7A}" type="slidenum">
              <a:rPr lang="zh-TW" altLang="en-US" smtClean="0"/>
              <a:t>71</a:t>
            </a:fld>
            <a:endParaRPr lang="zh-TW" altLang="en-US"/>
          </a:p>
        </p:txBody>
      </p:sp>
      <p:sp>
        <p:nvSpPr>
          <p:cNvPr id="17" name="内容占位符 6">
            <a:extLst>
              <a:ext uri="{FF2B5EF4-FFF2-40B4-BE49-F238E27FC236}">
                <a16:creationId xmlns:a16="http://schemas.microsoft.com/office/drawing/2014/main" id="{8D21E984-28C3-8D3B-15C3-9281D16C8038}"/>
              </a:ext>
            </a:extLst>
          </p:cNvPr>
          <p:cNvSpPr txBox="1">
            <a:spLocks/>
          </p:cNvSpPr>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實驗任務：</a:t>
            </a:r>
            <a:r>
              <a:rPr lang="zh-TW" altLang="en-US" dirty="0"/>
              <a:t>運行基於規則的自動駕駛車輛</a:t>
            </a:r>
            <a:endParaRPr lang="zh-CN" altLang="en-US" dirty="0"/>
          </a:p>
        </p:txBody>
      </p:sp>
      <p:sp>
        <p:nvSpPr>
          <p:cNvPr id="8" name="文本框 7">
            <a:extLst>
              <a:ext uri="{FF2B5EF4-FFF2-40B4-BE49-F238E27FC236}">
                <a16:creationId xmlns:a16="http://schemas.microsoft.com/office/drawing/2014/main" id="{A45CE97C-FC2A-3842-2111-3BFEC0B36B90}"/>
              </a:ext>
            </a:extLst>
          </p:cNvPr>
          <p:cNvSpPr txBox="1"/>
          <p:nvPr/>
        </p:nvSpPr>
        <p:spPr>
          <a:xfrm>
            <a:off x="363229" y="1117903"/>
            <a:ext cx="11828769" cy="952184"/>
          </a:xfrm>
          <a:prstGeom prst="rect">
            <a:avLst/>
          </a:prstGeom>
          <a:noFill/>
        </p:spPr>
        <p:txBody>
          <a:bodyPr wrap="square" rtlCol="0">
            <a:spAutoFit/>
          </a:bodyPr>
          <a:lstStyle/>
          <a:p>
            <a:pPr>
              <a:lnSpc>
                <a:spcPct val="125000"/>
              </a:lnSpc>
            </a:pPr>
            <a:r>
              <a:rPr lang="zh-CN" altLang="en-US" sz="2400" dirty="0">
                <a:solidFill>
                  <a:schemeClr val="accent1">
                    <a:lumMod val="75000"/>
                  </a:schemeClr>
                </a:solidFill>
                <a:latin typeface="黑体" panose="02010609060101010101" pitchFamily="49" charset="-122"/>
                <a:ea typeface="黑体" panose="02010609060101010101" pitchFamily="49" charset="-122"/>
                <a:cs typeface="Times New Roman" panose="02020603050405020304" pitchFamily="18" charset="0"/>
              </a:rPr>
              <a:t>在等待</a:t>
            </a:r>
            <a:r>
              <a:rPr lang="en-US" altLang="zh-CN" sz="2400"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DQN</a:t>
            </a:r>
            <a:r>
              <a:rPr lang="zh-CN" altLang="en-US" sz="2400" dirty="0">
                <a:solidFill>
                  <a:schemeClr val="accent1">
                    <a:lumMod val="75000"/>
                  </a:schemeClr>
                </a:solidFill>
                <a:latin typeface="黑体" panose="02010609060101010101" pitchFamily="49" charset="-122"/>
                <a:ea typeface="黑体" panose="02010609060101010101" pitchFamily="49" charset="-122"/>
                <a:cs typeface="Times New Roman" panose="02020603050405020304" pitchFamily="18" charset="0"/>
              </a:rPr>
              <a:t>訓練期間可以嘗試運行基於規則的自動駕駛車輛，同学们甚至可以自行根據對任務的理解，更改一些規則。</a:t>
            </a:r>
            <a:endParaRPr lang="en-US" altLang="zh-CN" sz="2400" dirty="0">
              <a:solidFill>
                <a:schemeClr val="accent1">
                  <a:lumMod val="75000"/>
                </a:schemeClr>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 name="文本框 8">
            <a:extLst>
              <a:ext uri="{FF2B5EF4-FFF2-40B4-BE49-F238E27FC236}">
                <a16:creationId xmlns:a16="http://schemas.microsoft.com/office/drawing/2014/main" id="{48750827-6293-02E8-3082-3E41654D3E9C}"/>
              </a:ext>
            </a:extLst>
          </p:cNvPr>
          <p:cNvSpPr txBox="1"/>
          <p:nvPr/>
        </p:nvSpPr>
        <p:spPr>
          <a:xfrm>
            <a:off x="363229" y="3180361"/>
            <a:ext cx="11551680" cy="1430328"/>
          </a:xfrm>
          <a:prstGeom prst="rect">
            <a:avLst/>
          </a:prstGeom>
          <a:noFill/>
        </p:spPr>
        <p:txBody>
          <a:bodyPr wrap="square">
            <a:spAutoFit/>
          </a:bodyPr>
          <a:lstStyle/>
          <a:p>
            <a:pPr>
              <a:lnSpc>
                <a:spcPct val="125000"/>
              </a:lnSpc>
            </a:pPr>
            <a:r>
              <a:rPr lang="zh-CN" altLang="en-US" sz="2400" b="1" dirty="0">
                <a:latin typeface="黑体" panose="02010609060101010101" pitchFamily="49" charset="-122"/>
                <a:ea typeface="黑体" panose="02010609060101010101" pitchFamily="49" charset="-122"/>
              </a:rPr>
              <a:t>如何更改規則？</a:t>
            </a:r>
            <a:r>
              <a:rPr lang="zh-CN" altLang="en-US" sz="2400" dirty="0">
                <a:latin typeface="黑体" panose="02010609060101010101" pitchFamily="49" charset="-122"/>
                <a:ea typeface="黑体" panose="02010609060101010101" pitchFamily="49" charset="-122"/>
              </a:rPr>
              <a:t>更改</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RuleBasedVehicle</a:t>
            </a:r>
            <a:r>
              <a:rPr lang="zh-CN" altLang="en-US" sz="2400" dirty="0">
                <a:latin typeface="黑体" panose="02010609060101010101" pitchFamily="49" charset="-122"/>
                <a:ea typeface="黑体" panose="02010609060101010101" pitchFamily="49" charset="-122"/>
              </a:rPr>
              <a:t>内置規則的部分在路徑</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dqn_2025av/</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highway_env/vehicle</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下的</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behavior.py</a:t>
            </a:r>
            <a:r>
              <a:rPr lang="zh-CN" altLang="en-US" sz="2400" dirty="0">
                <a:latin typeface="黑体" panose="02010609060101010101" pitchFamily="49" charset="-122"/>
                <a:ea typeface="黑体" panose="02010609060101010101" pitchFamily="49" charset="-122"/>
              </a:rPr>
              <a:t>文件中。</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包括</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IDM,</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LinearVehicle</a:t>
            </a:r>
            <a:r>
              <a:rPr lang="zh-CN" altLang="en-US" sz="2400" dirty="0">
                <a:latin typeface="黑体" panose="02010609060101010101" pitchFamily="49" charset="-122"/>
                <a:ea typeface="黑体" panose="02010609060101010101" pitchFamily="49" charset="-122"/>
              </a:rPr>
              <a:t>的行爲也可在此處更改</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id="{1F6653F4-F43A-4D44-9D7B-C96BBC443604}"/>
              </a:ext>
            </a:extLst>
          </p:cNvPr>
          <p:cNvSpPr txBox="1"/>
          <p:nvPr/>
        </p:nvSpPr>
        <p:spPr>
          <a:xfrm>
            <a:off x="363229" y="2272558"/>
            <a:ext cx="11828769"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運行方式：</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python experiments.py evaluate configs/MergeEnv/env_rule.json --test --episodes=20</a:t>
            </a:r>
            <a:endParaRPr lang="zh-CN" altLang="en-US" sz="2400"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02D80647-EB4F-4191-C434-F5E0DD52A80D}"/>
              </a:ext>
            </a:extLst>
          </p:cNvPr>
          <p:cNvPicPr>
            <a:picLocks noChangeAspect="1"/>
          </p:cNvPicPr>
          <p:nvPr/>
        </p:nvPicPr>
        <p:blipFill>
          <a:blip r:embed="rId2"/>
          <a:stretch>
            <a:fillRect/>
          </a:stretch>
        </p:blipFill>
        <p:spPr>
          <a:xfrm>
            <a:off x="446275" y="4700981"/>
            <a:ext cx="5468113" cy="1667108"/>
          </a:xfrm>
          <a:prstGeom prst="rect">
            <a:avLst/>
          </a:prstGeom>
        </p:spPr>
      </p:pic>
      <p:sp>
        <p:nvSpPr>
          <p:cNvPr id="12" name="文本框 11">
            <a:extLst>
              <a:ext uri="{FF2B5EF4-FFF2-40B4-BE49-F238E27FC236}">
                <a16:creationId xmlns:a16="http://schemas.microsoft.com/office/drawing/2014/main" id="{3E93623E-7062-62B7-5A0F-D09992112137}"/>
              </a:ext>
            </a:extLst>
          </p:cNvPr>
          <p:cNvSpPr txBox="1"/>
          <p:nvPr/>
        </p:nvSpPr>
        <p:spPr>
          <a:xfrm>
            <a:off x="6139069" y="4609607"/>
            <a:ext cx="4593063" cy="461665"/>
          </a:xfrm>
          <a:prstGeom prst="rect">
            <a:avLst/>
          </a:prstGeom>
          <a:noFill/>
        </p:spPr>
        <p:txBody>
          <a:bodyPr wrap="square" rtlCol="0">
            <a:spAutoFit/>
          </a:bodyPr>
          <a:lstStyle/>
          <a:p>
            <a:r>
              <a:rPr lang="zh-CN" altLang="en-US" sz="2400" dirty="0">
                <a:solidFill>
                  <a:srgbClr val="7030A0"/>
                </a:solidFill>
                <a:latin typeface="黑体" panose="02010609060101010101" pitchFamily="49" charset="-122"/>
                <a:ea typeface="黑体" panose="02010609060101010101" pitchFamily="49" charset="-122"/>
              </a:rPr>
              <a:t>紫色</a:t>
            </a:r>
            <a:r>
              <a:rPr lang="zh-CN" altLang="en-US" sz="2400" dirty="0">
                <a:latin typeface="黑体" panose="02010609060101010101" pitchFamily="49" charset="-122"/>
                <a:ea typeface="黑体" panose="02010609060101010101" pitchFamily="49" charset="-122"/>
              </a:rPr>
              <a:t>：基於規則的自動駕駛車輛</a:t>
            </a:r>
          </a:p>
        </p:txBody>
      </p:sp>
      <p:cxnSp>
        <p:nvCxnSpPr>
          <p:cNvPr id="16" name="直接连接符 15">
            <a:extLst>
              <a:ext uri="{FF2B5EF4-FFF2-40B4-BE49-F238E27FC236}">
                <a16:creationId xmlns:a16="http://schemas.microsoft.com/office/drawing/2014/main" id="{5E7120D2-00E7-D4C0-16EB-F3538B5C96BB}"/>
              </a:ext>
            </a:extLst>
          </p:cNvPr>
          <p:cNvCxnSpPr>
            <a:cxnSpLocks/>
          </p:cNvCxnSpPr>
          <p:nvPr/>
        </p:nvCxnSpPr>
        <p:spPr>
          <a:xfrm>
            <a:off x="6735676" y="3084041"/>
            <a:ext cx="238298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87C30C9A-1CF2-07C5-D8F1-3CA2315FA572}"/>
              </a:ext>
            </a:extLst>
          </p:cNvPr>
          <p:cNvSpPr txBox="1"/>
          <p:nvPr/>
        </p:nvSpPr>
        <p:spPr>
          <a:xfrm>
            <a:off x="6139069" y="5264005"/>
            <a:ext cx="5933945" cy="952184"/>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在工作目录的</a:t>
            </a:r>
            <a:r>
              <a:rPr lang="en-US" altLang="zh-CN" sz="2400" dirty="0">
                <a:latin typeface="黑体" panose="02010609060101010101" pitchFamily="49" charset="-122"/>
                <a:ea typeface="黑体" panose="02010609060101010101" pitchFamily="49" charset="-122"/>
              </a:rPr>
              <a:t>out\MergeEnv\</a:t>
            </a:r>
            <a:r>
              <a:rPr lang="en-US" altLang="zh-CN" sz="2400" dirty="0" err="1">
                <a:latin typeface="黑体" panose="02010609060101010101" pitchFamily="49" charset="-122"/>
                <a:ea typeface="黑体" panose="02010609060101010101" pitchFamily="49" charset="-122"/>
              </a:rPr>
              <a:t>RuleBased</a:t>
            </a:r>
            <a:r>
              <a:rPr lang="zh-CN" altLang="en-US" sz="2400" dirty="0">
                <a:latin typeface="黑体" panose="02010609060101010101" pitchFamily="49" charset="-122"/>
                <a:ea typeface="黑体" panose="02010609060101010101" pitchFamily="49" charset="-122"/>
              </a:rPr>
              <a:t>中可以找到运行相关的渲染视频</a:t>
            </a:r>
          </a:p>
        </p:txBody>
      </p:sp>
    </p:spTree>
    <p:extLst>
      <p:ext uri="{BB962C8B-B14F-4D97-AF65-F5344CB8AC3E}">
        <p14:creationId xmlns:p14="http://schemas.microsoft.com/office/powerpoint/2010/main" val="19612327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5E341-45C5-3C1B-3D05-D0183C2E1E36}"/>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102AADB-7E47-3575-83E6-1942469A7D38}"/>
              </a:ext>
            </a:extLst>
          </p:cNvPr>
          <p:cNvSpPr>
            <a:spLocks noGrp="1"/>
          </p:cNvSpPr>
          <p:nvPr>
            <p:ph type="sldNum" sz="quarter" idx="12"/>
          </p:nvPr>
        </p:nvSpPr>
        <p:spPr/>
        <p:txBody>
          <a:bodyPr/>
          <a:lstStyle/>
          <a:p>
            <a:fld id="{2D0209AD-E28C-4726-BE4E-D4239F457C7A}" type="slidenum">
              <a:rPr lang="zh-TW" altLang="en-US" smtClean="0"/>
              <a:t>72</a:t>
            </a:fld>
            <a:endParaRPr lang="zh-TW" altLang="en-US"/>
          </a:p>
        </p:txBody>
      </p:sp>
      <p:sp>
        <p:nvSpPr>
          <p:cNvPr id="17" name="内容占位符 6">
            <a:extLst>
              <a:ext uri="{FF2B5EF4-FFF2-40B4-BE49-F238E27FC236}">
                <a16:creationId xmlns:a16="http://schemas.microsoft.com/office/drawing/2014/main" id="{43B45473-06C2-219A-D417-721B669490E7}"/>
              </a:ext>
            </a:extLst>
          </p:cNvPr>
          <p:cNvSpPr txBox="1">
            <a:spLocks/>
          </p:cNvSpPr>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實驗任務：</a:t>
            </a:r>
            <a:r>
              <a:rPr lang="zh-TW" altLang="en-US" dirty="0"/>
              <a:t>運行基於規則的自動駕駛車輛</a:t>
            </a:r>
            <a:endParaRPr lang="zh-CN" altLang="en-US" dirty="0"/>
          </a:p>
        </p:txBody>
      </p:sp>
      <p:pic>
        <p:nvPicPr>
          <p:cNvPr id="4" name="图片 3">
            <a:extLst>
              <a:ext uri="{FF2B5EF4-FFF2-40B4-BE49-F238E27FC236}">
                <a16:creationId xmlns:a16="http://schemas.microsoft.com/office/drawing/2014/main" id="{4016B435-3814-2635-CDDD-F5E69DBFFBC2}"/>
              </a:ext>
            </a:extLst>
          </p:cNvPr>
          <p:cNvPicPr>
            <a:picLocks noChangeAspect="1"/>
          </p:cNvPicPr>
          <p:nvPr/>
        </p:nvPicPr>
        <p:blipFill>
          <a:blip r:embed="rId2"/>
          <a:stretch>
            <a:fillRect/>
          </a:stretch>
        </p:blipFill>
        <p:spPr>
          <a:xfrm>
            <a:off x="431997" y="1140643"/>
            <a:ext cx="11364781" cy="5436682"/>
          </a:xfrm>
          <a:prstGeom prst="rect">
            <a:avLst/>
          </a:prstGeom>
        </p:spPr>
      </p:pic>
      <p:sp>
        <p:nvSpPr>
          <p:cNvPr id="5" name="矩形: 圆角 4">
            <a:extLst>
              <a:ext uri="{FF2B5EF4-FFF2-40B4-BE49-F238E27FC236}">
                <a16:creationId xmlns:a16="http://schemas.microsoft.com/office/drawing/2014/main" id="{25A26879-F674-510D-90EA-44250EBFC6AE}"/>
              </a:ext>
            </a:extLst>
          </p:cNvPr>
          <p:cNvSpPr/>
          <p:nvPr/>
        </p:nvSpPr>
        <p:spPr>
          <a:xfrm>
            <a:off x="5203595" y="5354425"/>
            <a:ext cx="2007910" cy="22624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60212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CBF02-0DFD-5595-A241-F356F0F6DF23}"/>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429010CC-F277-006B-C19B-EFC397B896D7}"/>
              </a:ext>
            </a:extLst>
          </p:cNvPr>
          <p:cNvSpPr>
            <a:spLocks noGrp="1"/>
          </p:cNvSpPr>
          <p:nvPr>
            <p:ph idx="1"/>
          </p:nvPr>
        </p:nvSpPr>
        <p:spPr>
          <a:xfrm>
            <a:off x="665165" y="1230970"/>
            <a:ext cx="11364780" cy="5158059"/>
          </a:xfrm>
        </p:spPr>
        <p:txBody>
          <a:bodyPr/>
          <a:lstStyle/>
          <a:p>
            <a:pPr marL="0" indent="0">
              <a:lnSpc>
                <a:spcPct val="150000"/>
              </a:lnSpc>
              <a:buNone/>
            </a:pPr>
            <a:r>
              <a:rPr lang="en-US" altLang="zh-CN" dirty="0"/>
              <a:t>3. </a:t>
            </a:r>
            <a:r>
              <a:rPr lang="zh-CN" altLang="en-US" dirty="0"/>
              <a:t>實驗任務</a:t>
            </a:r>
            <a:endParaRPr lang="en-US" altLang="zh-CN" dirty="0"/>
          </a:p>
          <a:p>
            <a:pPr lvl="3">
              <a:lnSpc>
                <a:spcPct val="300000"/>
              </a:lnSpc>
            </a:pPr>
            <a:r>
              <a:rPr lang="en-US" altLang="zh-CN" sz="2400" dirty="0">
                <a:latin typeface="黑体" panose="02010609060101010101" pitchFamily="49" charset="-122"/>
                <a:ea typeface="黑体" panose="02010609060101010101" pitchFamily="49" charset="-122"/>
              </a:rPr>
              <a:t> 3.1 </a:t>
            </a:r>
            <a:r>
              <a:rPr lang="zh-CN" altLang="en-US" sz="2400" dirty="0">
                <a:latin typeface="黑体" panose="02010609060101010101" pitchFamily="49" charset="-122"/>
                <a:ea typeface="黑体" panose="02010609060101010101" pitchFamily="49" charset="-122"/>
              </a:rPr>
              <a:t> 實驗环境安装</a:t>
            </a:r>
            <a:endParaRPr lang="en-US" altLang="zh-CN" sz="2400" dirty="0">
              <a:latin typeface="黑体" panose="02010609060101010101" pitchFamily="49" charset="-122"/>
              <a:ea typeface="黑体" panose="02010609060101010101" pitchFamily="49" charset="-122"/>
            </a:endParaRPr>
          </a:p>
          <a:p>
            <a:pPr lvl="3">
              <a:lnSpc>
                <a:spcPct val="300000"/>
              </a:lnSpc>
            </a:pPr>
            <a:r>
              <a:rPr lang="en-US" altLang="zh-CN" sz="2400" dirty="0">
                <a:latin typeface="黑体" panose="02010609060101010101" pitchFamily="49" charset="-122"/>
                <a:ea typeface="黑体" panose="02010609060101010101" pitchFamily="49" charset="-122"/>
              </a:rPr>
              <a:t> 3.2. </a:t>
            </a:r>
            <a:r>
              <a:rPr lang="zh-CN" altLang="en-US" sz="2400" dirty="0">
                <a:latin typeface="黑体" panose="02010609060101010101" pitchFamily="49" charset="-122"/>
                <a:ea typeface="黑体" panose="02010609060101010101" pitchFamily="49" charset="-122"/>
              </a:rPr>
              <a:t>运行基于规则的自动驾驶车辆</a:t>
            </a:r>
            <a:endParaRPr lang="en-US" altLang="zh-TW" sz="2400" dirty="0">
              <a:latin typeface="黑体" panose="02010609060101010101" pitchFamily="49" charset="-122"/>
              <a:ea typeface="黑体" panose="02010609060101010101" pitchFamily="49" charset="-122"/>
            </a:endParaRPr>
          </a:p>
          <a:p>
            <a:pPr lvl="3">
              <a:lnSpc>
                <a:spcPct val="300000"/>
              </a:lnSpc>
            </a:pPr>
            <a:r>
              <a:rPr lang="en-US" altLang="zh-TW" sz="2400" dirty="0">
                <a:latin typeface="黑体" panose="02010609060101010101" pitchFamily="49" charset="-122"/>
                <a:ea typeface="黑体" panose="02010609060101010101" pitchFamily="49" charset="-122"/>
              </a:rPr>
              <a:t> 3.3. </a:t>
            </a:r>
            <a:r>
              <a:rPr lang="en-US" altLang="zh-TW" sz="2400" dirty="0">
                <a:latin typeface="Times New Roman" panose="02020603050405020304" pitchFamily="18" charset="0"/>
                <a:ea typeface="黑体" panose="02010609060101010101" pitchFamily="49" charset="-122"/>
                <a:cs typeface="Times New Roman" panose="02020603050405020304" pitchFamily="18" charset="0"/>
              </a:rPr>
              <a:t>DQN</a:t>
            </a:r>
            <a:r>
              <a:rPr lang="zh-TW" altLang="en-US" sz="2400" dirty="0">
                <a:latin typeface="黑体" panose="02010609060101010101" pitchFamily="49" charset="-122"/>
                <a:ea typeface="黑体" panose="02010609060101010101" pitchFamily="49" charset="-122"/>
              </a:rPr>
              <a:t>實現匝道匯入場景下的決策問題</a:t>
            </a:r>
            <a:endParaRPr lang="en-US" altLang="zh-CN" sz="1400" dirty="0">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FD86A33F-B256-52E0-0F40-5780BC2A7401}"/>
              </a:ext>
            </a:extLst>
          </p:cNvPr>
          <p:cNvSpPr>
            <a:spLocks noGrp="1"/>
          </p:cNvSpPr>
          <p:nvPr>
            <p:ph type="sldNum" sz="quarter" idx="12"/>
          </p:nvPr>
        </p:nvSpPr>
        <p:spPr/>
        <p:txBody>
          <a:bodyPr/>
          <a:lstStyle/>
          <a:p>
            <a:fld id="{2D0209AD-E28C-4726-BE4E-D4239F457C7A}" type="slidenum">
              <a:rPr lang="zh-TW" altLang="en-US" smtClean="0"/>
              <a:t>73</a:t>
            </a:fld>
            <a:endParaRPr lang="zh-TW" altLang="en-US"/>
          </a:p>
        </p:txBody>
      </p:sp>
      <p:sp>
        <p:nvSpPr>
          <p:cNvPr id="2" name="矩形: 圆角 1">
            <a:extLst>
              <a:ext uri="{FF2B5EF4-FFF2-40B4-BE49-F238E27FC236}">
                <a16:creationId xmlns:a16="http://schemas.microsoft.com/office/drawing/2014/main" id="{F68BDFE9-9693-C5ED-1591-04DE3D5118AC}"/>
              </a:ext>
            </a:extLst>
          </p:cNvPr>
          <p:cNvSpPr/>
          <p:nvPr/>
        </p:nvSpPr>
        <p:spPr>
          <a:xfrm>
            <a:off x="1897761" y="4828032"/>
            <a:ext cx="701040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51698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107233"/>
            <a:ext cx="11364780" cy="3521328"/>
          </a:xfrm>
        </p:spPr>
        <p:txBody>
          <a:bodyPr/>
          <a:lstStyle/>
          <a:p>
            <a:pPr marL="0" indent="0">
              <a:lnSpc>
                <a:spcPct val="125000"/>
              </a:lnSpc>
              <a:buNone/>
            </a:pPr>
            <a:r>
              <a:rPr lang="zh-CN" altLang="en-US" sz="2400" dirty="0"/>
              <a:t>自動駕駛車輛需要在與周圍車輛及障礙物無碰撞的情況下匯入主路</a:t>
            </a:r>
            <a:endParaRPr lang="en-US" altLang="zh-CN" sz="2400" dirty="0"/>
          </a:p>
          <a:p>
            <a:pPr marL="0" indent="0">
              <a:lnSpc>
                <a:spcPct val="125000"/>
              </a:lnSpc>
              <a:buNone/>
            </a:pPr>
            <a:r>
              <a:rPr lang="zh-CN" altLang="en-US" sz="2400" dirty="0"/>
              <a:t>環境：</a:t>
            </a:r>
            <a:r>
              <a:rPr lang="zh-CN" altLang="en-US" sz="2400" dirty="0">
                <a:solidFill>
                  <a:srgbClr val="00B050"/>
                </a:solidFill>
              </a:rPr>
              <a:t>綠色車輛：</a:t>
            </a:r>
            <a:r>
              <a:rPr lang="zh-CN" altLang="en-US" sz="2400" dirty="0"/>
              <a:t>自車 </a:t>
            </a:r>
            <a:r>
              <a:rPr lang="en-US" altLang="zh-CN" sz="2400" dirty="0"/>
              <a:t>(agent)      </a:t>
            </a:r>
            <a:r>
              <a:rPr lang="zh-CN" altLang="en-US" sz="2400" dirty="0">
                <a:solidFill>
                  <a:schemeClr val="accent1">
                    <a:lumMod val="75000"/>
                  </a:schemeClr>
                </a:solidFill>
              </a:rPr>
              <a:t>藍色</a:t>
            </a:r>
            <a:r>
              <a:rPr lang="en-US" altLang="zh-CN" sz="2400" dirty="0">
                <a:solidFill>
                  <a:schemeClr val="accent1">
                    <a:lumMod val="75000"/>
                  </a:schemeClr>
                </a:solidFill>
              </a:rPr>
              <a:t>: </a:t>
            </a:r>
            <a:r>
              <a:rPr lang="en-US" altLang="zh-CN" sz="2400" dirty="0"/>
              <a:t>IDM</a:t>
            </a:r>
            <a:r>
              <a:rPr lang="zh-CN" altLang="en-US" sz="2400" dirty="0"/>
              <a:t>車輛</a:t>
            </a:r>
            <a:r>
              <a:rPr lang="en-US" altLang="zh-CN" sz="2400" dirty="0"/>
              <a:t>     </a:t>
            </a:r>
            <a:r>
              <a:rPr lang="zh-CN" altLang="en-US" sz="2400" dirty="0">
                <a:solidFill>
                  <a:schemeClr val="accent4">
                    <a:lumMod val="50000"/>
                  </a:schemeClr>
                </a:solidFill>
              </a:rPr>
              <a:t>黃色：</a:t>
            </a:r>
            <a:r>
              <a:rPr lang="en-US" altLang="zh-CN" sz="2400" dirty="0"/>
              <a:t>LinearVehicle</a:t>
            </a:r>
          </a:p>
          <a:p>
            <a:pPr marL="0" indent="0">
              <a:lnSpc>
                <a:spcPct val="125000"/>
              </a:lnSpc>
              <a:buNone/>
            </a:pPr>
            <a:r>
              <a:rPr lang="zh-CN" altLang="en-US" sz="2400" dirty="0"/>
              <a:t>每個回合開始時，自車從固定位置出發</a:t>
            </a:r>
            <a:r>
              <a:rPr lang="en-US" altLang="zh-CN" sz="2400" dirty="0"/>
              <a:t>, </a:t>
            </a:r>
            <a:r>
              <a:rPr lang="zh-CN" altLang="en-US" sz="2400" dirty="0"/>
              <a:t>周圍車輛可能出現在自車附近任意位置。</a:t>
            </a:r>
            <a:endParaRPr lang="en-US" altLang="zh-CN" sz="2400" dirty="0"/>
          </a:p>
          <a:p>
            <a:pPr marL="0" indent="0">
              <a:buNone/>
            </a:pPr>
            <a:endParaRPr lang="en-US" altLang="zh-CN" dirty="0"/>
          </a:p>
          <a:p>
            <a:pPr marL="0" indent="0">
              <a:buNone/>
            </a:pPr>
            <a:endParaRPr lang="en-US" altLang="zh-CN" dirty="0"/>
          </a:p>
          <a:p>
            <a:pPr marL="0" indent="0">
              <a:buNone/>
            </a:pPr>
            <a:endParaRPr lang="en-US" altLang="zh-CN" dirty="0"/>
          </a:p>
        </p:txBody>
      </p:sp>
      <p:sp>
        <p:nvSpPr>
          <p:cNvPr id="3" name="灯片编号占位符 2"/>
          <p:cNvSpPr>
            <a:spLocks noGrp="1"/>
          </p:cNvSpPr>
          <p:nvPr>
            <p:ph type="sldNum" sz="quarter" idx="12"/>
          </p:nvPr>
        </p:nvSpPr>
        <p:spPr/>
        <p:txBody>
          <a:bodyPr/>
          <a:lstStyle/>
          <a:p>
            <a:fld id="{2D0209AD-E28C-4726-BE4E-D4239F457C7A}" type="slidenum">
              <a:rPr lang="zh-TW" altLang="en-US" smtClean="0"/>
              <a:t>74</a:t>
            </a:fld>
            <a:endParaRPr lang="zh-TW" altLang="en-US"/>
          </a:p>
        </p:txBody>
      </p:sp>
      <p:sp>
        <p:nvSpPr>
          <p:cNvPr id="7" name="内容占位符 6"/>
          <p:cNvSpPr>
            <a:spLocks noGrp="1"/>
          </p:cNvSpPr>
          <p:nvPr>
            <p:ph idx="13"/>
          </p:nvPr>
        </p:nvSpPr>
        <p:spPr>
          <a:xfrm>
            <a:off x="406775" y="483691"/>
            <a:ext cx="11364781" cy="487456"/>
          </a:xfrm>
        </p:spPr>
        <p:txBody>
          <a:bodyPr/>
          <a:lstStyle/>
          <a:p>
            <a:r>
              <a:rPr lang="zh-CN" altLang="en-US" dirty="0"/>
              <a:t>實驗任務：</a:t>
            </a:r>
            <a:r>
              <a:rPr lang="en-US" altLang="zh-CN" dirty="0"/>
              <a:t>DQN</a:t>
            </a:r>
            <a:r>
              <a:rPr lang="zh-CN" altLang="en-US" dirty="0"/>
              <a:t>實現匝道匯入場景下的決策問題</a:t>
            </a:r>
          </a:p>
        </p:txBody>
      </p:sp>
      <p:pic>
        <p:nvPicPr>
          <p:cNvPr id="4" name="图片 3">
            <a:extLst>
              <a:ext uri="{FF2B5EF4-FFF2-40B4-BE49-F238E27FC236}">
                <a16:creationId xmlns:a16="http://schemas.microsoft.com/office/drawing/2014/main" id="{829074B1-B1C3-E722-E626-0613E2A66CCF}"/>
              </a:ext>
            </a:extLst>
          </p:cNvPr>
          <p:cNvPicPr>
            <a:picLocks noChangeAspect="1"/>
          </p:cNvPicPr>
          <p:nvPr/>
        </p:nvPicPr>
        <p:blipFill>
          <a:blip r:embed="rId2"/>
          <a:stretch>
            <a:fillRect/>
          </a:stretch>
        </p:blipFill>
        <p:spPr>
          <a:xfrm>
            <a:off x="495858" y="2867897"/>
            <a:ext cx="6868484" cy="1695687"/>
          </a:xfrm>
          <a:prstGeom prst="rect">
            <a:avLst/>
          </a:prstGeom>
        </p:spPr>
      </p:pic>
      <p:sp>
        <p:nvSpPr>
          <p:cNvPr id="5" name="文本框 4">
            <a:extLst>
              <a:ext uri="{FF2B5EF4-FFF2-40B4-BE49-F238E27FC236}">
                <a16:creationId xmlns:a16="http://schemas.microsoft.com/office/drawing/2014/main" id="{1E4C322C-84FD-2C1E-96C3-C85114471E98}"/>
              </a:ext>
            </a:extLst>
          </p:cNvPr>
          <p:cNvSpPr txBox="1"/>
          <p:nvPr/>
        </p:nvSpPr>
        <p:spPr>
          <a:xfrm>
            <a:off x="495858" y="4453667"/>
            <a:ext cx="11534087" cy="2123658"/>
          </a:xfrm>
          <a:prstGeom prst="rect">
            <a:avLst/>
          </a:prstGeom>
          <a:noFill/>
        </p:spPr>
        <p:txBody>
          <a:bodyPr wrap="square" rtlCol="0">
            <a:spAutoFit/>
          </a:bodyPr>
          <a:lstStyle/>
          <a:p>
            <a:endParaRPr lang="en-US" altLang="zh-CN" dirty="0"/>
          </a:p>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智能體：</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Deep Q-Network (DQN)</a:t>
            </a:r>
          </a:p>
          <a:p>
            <a:pPr>
              <a:lnSpc>
                <a:spcPct val="150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dqn-2025av-main\dqn_2025av\configs\MergeEnv\agents\DQNAgent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路徑下的</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dqn.json</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可以配置剛剛提到的相關參數</a:t>
            </a:r>
          </a:p>
          <a:p>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D0209AD-E28C-4726-BE4E-D4239F457C7A}" type="slidenum">
              <a:rPr lang="zh-TW" altLang="en-US" smtClean="0"/>
              <a:t>75</a:t>
            </a:fld>
            <a:endParaRPr lang="zh-TW" altLang="en-US"/>
          </a:p>
        </p:txBody>
      </p:sp>
      <p:sp>
        <p:nvSpPr>
          <p:cNvPr id="17" name="内容占位符 6">
            <a:extLst>
              <a:ext uri="{FF2B5EF4-FFF2-40B4-BE49-F238E27FC236}">
                <a16:creationId xmlns:a16="http://schemas.microsoft.com/office/drawing/2014/main" id="{B43C5420-47CD-0E6F-DA7D-2AA26AE2EF65}"/>
              </a:ext>
            </a:extLst>
          </p:cNvPr>
          <p:cNvSpPr txBox="1">
            <a:spLocks/>
          </p:cNvSpPr>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實驗任務：</a:t>
            </a:r>
            <a:r>
              <a:rPr lang="en-US" altLang="zh-CN" dirty="0"/>
              <a:t>DQN</a:t>
            </a:r>
            <a:r>
              <a:rPr lang="zh-CN" altLang="en-US" dirty="0"/>
              <a:t>實現匝道匯入場景下的決策問題</a:t>
            </a:r>
          </a:p>
        </p:txBody>
      </p:sp>
      <p:sp>
        <p:nvSpPr>
          <p:cNvPr id="5" name="文本框 4">
            <a:extLst>
              <a:ext uri="{FF2B5EF4-FFF2-40B4-BE49-F238E27FC236}">
                <a16:creationId xmlns:a16="http://schemas.microsoft.com/office/drawing/2014/main" id="{3647070F-8F35-37C5-2B4C-E668F7E8C679}"/>
              </a:ext>
            </a:extLst>
          </p:cNvPr>
          <p:cNvSpPr txBox="1"/>
          <p:nvPr/>
        </p:nvSpPr>
        <p:spPr>
          <a:xfrm>
            <a:off x="363231" y="1115568"/>
            <a:ext cx="11511257" cy="2819041"/>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運行方式：</a:t>
            </a:r>
            <a:endParaRPr lang="en-US" altLang="zh-CN" sz="2400" dirty="0">
              <a:latin typeface="黑体" panose="02010609060101010101" pitchFamily="49" charset="-122"/>
              <a:ea typeface="黑体" panose="02010609060101010101" pitchFamily="49" charset="-122"/>
            </a:endParaRPr>
          </a:p>
          <a:p>
            <a:pPr marL="342900" indent="-342900">
              <a:lnSpc>
                <a:spcPct val="125000"/>
              </a:lnSpc>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訓練一個智能體：</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python experiments.py evaluate configs/MergeEnv/env_agg.json</a:t>
            </a:r>
          </a:p>
          <a:p>
            <a:pPr>
              <a:lnSpc>
                <a:spcPct val="125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configs/MergeEnv/agents/DQNAgent/dqn.json --train --no-display --episodes=20</a:t>
            </a:r>
          </a:p>
          <a:p>
            <a:pPr>
              <a:lnSpc>
                <a:spcPct val="125000"/>
              </a:lnSpc>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5000"/>
              </a:lnSpc>
              <a:buClr>
                <a:srgbClr val="0070C0"/>
              </a:buClr>
              <a:buFont typeface="Wingdings" panose="05000000000000000000" pitchFamily="2" charset="2"/>
              <a:buChar char="n"/>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測試一個智能體</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python experiments.py evaluate configs/</a:t>
            </a:r>
            <a:r>
              <a:rPr lang="en-US" altLang="zh-CN" sz="2400" dirty="0" err="1">
                <a:latin typeface="Times New Roman" panose="02020603050405020304" pitchFamily="18" charset="0"/>
                <a:cs typeface="Times New Roman" panose="02020603050405020304" pitchFamily="18" charset="0"/>
              </a:rPr>
              <a:t>MergeEnv</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env_agg.json</a:t>
            </a:r>
            <a:r>
              <a:rPr lang="en-US" altLang="zh-CN" sz="2400" dirty="0">
                <a:latin typeface="Times New Roman" panose="02020603050405020304" pitchFamily="18" charset="0"/>
                <a:cs typeface="Times New Roman" panose="02020603050405020304" pitchFamily="18" charset="0"/>
              </a:rPr>
              <a:t> configs/</a:t>
            </a:r>
            <a:r>
              <a:rPr lang="en-US" altLang="zh-CN" sz="2400" dirty="0" err="1">
                <a:latin typeface="Times New Roman" panose="02020603050405020304" pitchFamily="18" charset="0"/>
                <a:cs typeface="Times New Roman" panose="02020603050405020304" pitchFamily="18" charset="0"/>
              </a:rPr>
              <a:t>MergeEnv</a:t>
            </a:r>
            <a:r>
              <a:rPr lang="en-US" altLang="zh-CN" sz="2400" dirty="0">
                <a:latin typeface="Times New Roman" panose="02020603050405020304" pitchFamily="18" charset="0"/>
                <a:cs typeface="Times New Roman" panose="02020603050405020304" pitchFamily="18" charset="0"/>
              </a:rPr>
              <a:t>/agents/</a:t>
            </a:r>
            <a:r>
              <a:rPr lang="en-US" altLang="zh-CN" sz="2400" dirty="0" err="1">
                <a:latin typeface="Times New Roman" panose="02020603050405020304" pitchFamily="18" charset="0"/>
                <a:cs typeface="Times New Roman" panose="02020603050405020304" pitchFamily="18" charset="0"/>
              </a:rPr>
              <a:t>DQNAgent</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dqn.json</a:t>
            </a:r>
            <a:r>
              <a:rPr lang="en-US" altLang="zh-CN" sz="2400" dirty="0">
                <a:latin typeface="Times New Roman" panose="02020603050405020304" pitchFamily="18" charset="0"/>
                <a:cs typeface="Times New Roman" panose="02020603050405020304" pitchFamily="18" charset="0"/>
              </a:rPr>
              <a:t> --test --recover --episodes=20</a:t>
            </a:r>
          </a:p>
        </p:txBody>
      </p:sp>
      <p:sp>
        <p:nvSpPr>
          <p:cNvPr id="6" name="矩形 5">
            <a:extLst>
              <a:ext uri="{FF2B5EF4-FFF2-40B4-BE49-F238E27FC236}">
                <a16:creationId xmlns:a16="http://schemas.microsoft.com/office/drawing/2014/main" id="{E8CCC8A2-5F18-3C18-1751-8C63BBB61AAC}"/>
              </a:ext>
            </a:extLst>
          </p:cNvPr>
          <p:cNvSpPr/>
          <p:nvPr/>
        </p:nvSpPr>
        <p:spPr>
          <a:xfrm>
            <a:off x="7211274" y="1679486"/>
            <a:ext cx="4026702" cy="3749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E987602-9050-756B-B107-F1A74D7E5222}"/>
              </a:ext>
            </a:extLst>
          </p:cNvPr>
          <p:cNvSpPr txBox="1"/>
          <p:nvPr/>
        </p:nvSpPr>
        <p:spPr>
          <a:xfrm>
            <a:off x="9224625" y="1408726"/>
            <a:ext cx="2232184" cy="400110"/>
          </a:xfrm>
          <a:prstGeom prst="rect">
            <a:avLst/>
          </a:prstGeom>
          <a:noFill/>
        </p:spPr>
        <p:txBody>
          <a:bodyPr wrap="square" rtlCol="0">
            <a:spAutoFit/>
          </a:bodyPr>
          <a:lstStyle/>
          <a:p>
            <a:r>
              <a:rPr lang="zh-CN" altLang="en-US" sz="2000" b="1" dirty="0">
                <a:solidFill>
                  <a:srgbClr val="FF0000"/>
                </a:solidFill>
                <a:latin typeface="黑体" panose="02010609060101010101" pitchFamily="49" charset="-122"/>
                <a:ea typeface="黑体" panose="02010609060101010101" pitchFamily="49" charset="-122"/>
              </a:rPr>
              <a:t>環境配置文件</a:t>
            </a:r>
          </a:p>
        </p:txBody>
      </p:sp>
      <p:sp>
        <p:nvSpPr>
          <p:cNvPr id="9" name="矩形 8">
            <a:extLst>
              <a:ext uri="{FF2B5EF4-FFF2-40B4-BE49-F238E27FC236}">
                <a16:creationId xmlns:a16="http://schemas.microsoft.com/office/drawing/2014/main" id="{2EE3D738-FABC-C753-43B9-8AD24EE374BB}"/>
              </a:ext>
            </a:extLst>
          </p:cNvPr>
          <p:cNvSpPr/>
          <p:nvPr/>
        </p:nvSpPr>
        <p:spPr>
          <a:xfrm>
            <a:off x="363230" y="2150184"/>
            <a:ext cx="5827257" cy="3749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A72132CB-087B-E3DC-5D1E-3AE128DF1A14}"/>
              </a:ext>
            </a:extLst>
          </p:cNvPr>
          <p:cNvSpPr txBox="1"/>
          <p:nvPr/>
        </p:nvSpPr>
        <p:spPr>
          <a:xfrm>
            <a:off x="291558" y="2344224"/>
            <a:ext cx="1986586" cy="400110"/>
          </a:xfrm>
          <a:prstGeom prst="rect">
            <a:avLst/>
          </a:prstGeom>
          <a:noFill/>
        </p:spPr>
        <p:txBody>
          <a:bodyPr wrap="square" rtlCol="0">
            <a:spAutoFit/>
          </a:bodyPr>
          <a:lstStyle/>
          <a:p>
            <a:r>
              <a:rPr lang="zh-CN" altLang="en-US" sz="2000" b="1" dirty="0">
                <a:solidFill>
                  <a:srgbClr val="FF0000"/>
                </a:solidFill>
                <a:latin typeface="黑体" panose="02010609060101010101" pitchFamily="49" charset="-122"/>
                <a:ea typeface="黑体" panose="02010609060101010101" pitchFamily="49" charset="-122"/>
              </a:rPr>
              <a:t>智能體配置文件</a:t>
            </a:r>
          </a:p>
        </p:txBody>
      </p:sp>
      <p:pic>
        <p:nvPicPr>
          <p:cNvPr id="13" name="图片 12" descr="文本&#10;&#10;AI 生成的内容可能不正确。">
            <a:extLst>
              <a:ext uri="{FF2B5EF4-FFF2-40B4-BE49-F238E27FC236}">
                <a16:creationId xmlns:a16="http://schemas.microsoft.com/office/drawing/2014/main" id="{23A5AEF5-0C14-F869-366D-047D63CCE7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58" y="4076019"/>
            <a:ext cx="11797858" cy="2062814"/>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BF09F-1630-C222-E824-7EA89387C9CE}"/>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719AF5D-2E18-31A4-4EE5-9152874BB8C3}"/>
              </a:ext>
            </a:extLst>
          </p:cNvPr>
          <p:cNvSpPr>
            <a:spLocks noGrp="1"/>
          </p:cNvSpPr>
          <p:nvPr>
            <p:ph type="sldNum" sz="quarter" idx="12"/>
          </p:nvPr>
        </p:nvSpPr>
        <p:spPr/>
        <p:txBody>
          <a:bodyPr/>
          <a:lstStyle/>
          <a:p>
            <a:fld id="{2D0209AD-E28C-4726-BE4E-D4239F457C7A}" type="slidenum">
              <a:rPr lang="zh-TW" altLang="en-US" smtClean="0"/>
              <a:t>76</a:t>
            </a:fld>
            <a:endParaRPr lang="zh-TW" altLang="en-US"/>
          </a:p>
        </p:txBody>
      </p:sp>
      <p:sp>
        <p:nvSpPr>
          <p:cNvPr id="17" name="内容占位符 6">
            <a:extLst>
              <a:ext uri="{FF2B5EF4-FFF2-40B4-BE49-F238E27FC236}">
                <a16:creationId xmlns:a16="http://schemas.microsoft.com/office/drawing/2014/main" id="{07B9241C-4F6A-EC1F-929F-7635B5386826}"/>
              </a:ext>
            </a:extLst>
          </p:cNvPr>
          <p:cNvSpPr txBox="1">
            <a:spLocks/>
          </p:cNvSpPr>
          <p:nvPr/>
        </p:nvSpPr>
        <p:spPr>
          <a:xfrm>
            <a:off x="363232" y="489911"/>
            <a:ext cx="11364781" cy="48745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rgbClr val="2C7AC3"/>
              </a:buClr>
              <a:buFontTx/>
              <a:buNone/>
              <a:defRPr sz="3200" kern="1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2pPr>
            <a:lvl3pPr marL="914400" indent="0" algn="l" defTabSz="914400" rtl="0" eaLnBrk="1" latinLnBrk="0" hangingPunct="1">
              <a:lnSpc>
                <a:spcPct val="100000"/>
              </a:lnSpc>
              <a:spcBef>
                <a:spcPts val="0"/>
              </a:spcBef>
              <a:spcAft>
                <a:spcPts val="1200"/>
              </a:spcAft>
              <a:buClr>
                <a:srgbClr val="2C7AC3"/>
              </a:buClr>
              <a:buFont typeface="Wingdings" panose="05000000000000000000" pitchFamily="2" charset="2"/>
              <a:buNone/>
              <a:defRPr sz="28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Clr>
                <a:srgbClr val="0066CC"/>
              </a:buClr>
              <a:buFont typeface="Wingdings" panose="05000000000000000000" pitchFamily="2" charset="2"/>
              <a:buChar char="n"/>
              <a:defRPr sz="2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實驗任務：</a:t>
            </a:r>
            <a:r>
              <a:rPr lang="en-US" altLang="zh-CN" dirty="0"/>
              <a:t>DQN</a:t>
            </a:r>
            <a:r>
              <a:rPr lang="zh-CN" altLang="en-US" dirty="0"/>
              <a:t>實現匝道匯入場景下的決策問題</a:t>
            </a:r>
          </a:p>
        </p:txBody>
      </p:sp>
      <p:sp>
        <p:nvSpPr>
          <p:cNvPr id="18" name="文本框 17">
            <a:extLst>
              <a:ext uri="{FF2B5EF4-FFF2-40B4-BE49-F238E27FC236}">
                <a16:creationId xmlns:a16="http://schemas.microsoft.com/office/drawing/2014/main" id="{FD1C322E-B860-47AF-5AE3-0D7973DD3773}"/>
              </a:ext>
            </a:extLst>
          </p:cNvPr>
          <p:cNvSpPr txBox="1"/>
          <p:nvPr/>
        </p:nvSpPr>
        <p:spPr>
          <a:xfrm>
            <a:off x="363232" y="2840051"/>
            <a:ext cx="7008529" cy="461665"/>
          </a:xfrm>
          <a:prstGeom prst="rect">
            <a:avLst/>
          </a:prstGeom>
          <a:noFill/>
        </p:spPr>
        <p:txBody>
          <a:bodyPr wrap="square" rtlCol="0">
            <a:spAutoFit/>
          </a:bodyPr>
          <a:lstStyle/>
          <a:p>
            <a:pPr marL="342900" indent="-342900">
              <a:buClr>
                <a:srgbClr val="0070C0"/>
              </a:buClr>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觀察獎勵曲綫，以及訓練好的策略的測試情況</a:t>
            </a:r>
          </a:p>
        </p:txBody>
      </p:sp>
      <p:pic>
        <p:nvPicPr>
          <p:cNvPr id="2" name="图片 1">
            <a:extLst>
              <a:ext uri="{FF2B5EF4-FFF2-40B4-BE49-F238E27FC236}">
                <a16:creationId xmlns:a16="http://schemas.microsoft.com/office/drawing/2014/main" id="{49D33C26-0DC2-075E-7F59-C4BD77D9A5FD}"/>
              </a:ext>
            </a:extLst>
          </p:cNvPr>
          <p:cNvPicPr>
            <a:picLocks noChangeAspect="1"/>
          </p:cNvPicPr>
          <p:nvPr/>
        </p:nvPicPr>
        <p:blipFill>
          <a:blip r:embed="rId2"/>
          <a:stretch>
            <a:fillRect/>
          </a:stretch>
        </p:blipFill>
        <p:spPr>
          <a:xfrm>
            <a:off x="556633" y="3505458"/>
            <a:ext cx="4233460" cy="2925304"/>
          </a:xfrm>
          <a:prstGeom prst="rect">
            <a:avLst/>
          </a:prstGeom>
        </p:spPr>
      </p:pic>
      <p:pic>
        <p:nvPicPr>
          <p:cNvPr id="4" name="图片 3">
            <a:extLst>
              <a:ext uri="{FF2B5EF4-FFF2-40B4-BE49-F238E27FC236}">
                <a16:creationId xmlns:a16="http://schemas.microsoft.com/office/drawing/2014/main" id="{E6F92F27-D592-6829-6013-E4ABEACEA743}"/>
              </a:ext>
            </a:extLst>
          </p:cNvPr>
          <p:cNvPicPr>
            <a:picLocks noChangeAspect="1"/>
          </p:cNvPicPr>
          <p:nvPr/>
        </p:nvPicPr>
        <p:blipFill>
          <a:blip r:embed="rId3"/>
          <a:srcRect b="11379"/>
          <a:stretch>
            <a:fillRect/>
          </a:stretch>
        </p:blipFill>
        <p:spPr>
          <a:xfrm>
            <a:off x="4957408" y="3429000"/>
            <a:ext cx="7008529" cy="3001762"/>
          </a:xfrm>
          <a:prstGeom prst="rect">
            <a:avLst/>
          </a:prstGeom>
        </p:spPr>
      </p:pic>
      <p:sp>
        <p:nvSpPr>
          <p:cNvPr id="7" name="文本框 6">
            <a:extLst>
              <a:ext uri="{FF2B5EF4-FFF2-40B4-BE49-F238E27FC236}">
                <a16:creationId xmlns:a16="http://schemas.microsoft.com/office/drawing/2014/main" id="{D1B03323-A9E9-F664-09F5-72CA0A61111D}"/>
              </a:ext>
            </a:extLst>
          </p:cNvPr>
          <p:cNvSpPr txBox="1"/>
          <p:nvPr/>
        </p:nvSpPr>
        <p:spPr>
          <a:xfrm>
            <a:off x="5292038" y="5442215"/>
            <a:ext cx="3949833" cy="707886"/>
          </a:xfrm>
          <a:prstGeom prst="rect">
            <a:avLst/>
          </a:prstGeom>
          <a:noFill/>
        </p:spPr>
        <p:txBody>
          <a:bodyPr wrap="square" rtlCol="0">
            <a:spAutoFit/>
          </a:bodyPr>
          <a:lstStyle/>
          <a:p>
            <a:r>
              <a:rPr lang="en-US" altLang="zh-CN" sz="2000" b="1" dirty="0">
                <a:solidFill>
                  <a:srgbClr val="FF0000"/>
                </a:solidFill>
              </a:rPr>
              <a:t>v</a:t>
            </a:r>
            <a:r>
              <a:rPr lang="zh-CN" altLang="en-US" sz="2000" b="1" dirty="0">
                <a:solidFill>
                  <a:srgbClr val="FF0000"/>
                </a:solidFill>
              </a:rPr>
              <a:t>代表動作值，</a:t>
            </a:r>
            <a:r>
              <a:rPr lang="en-US" altLang="zh-CN" sz="2000" b="1" dirty="0">
                <a:solidFill>
                  <a:srgbClr val="FF0000"/>
                </a:solidFill>
              </a:rPr>
              <a:t>p</a:t>
            </a:r>
            <a:r>
              <a:rPr lang="zh-CN" altLang="en-US" sz="2000" b="1" dirty="0">
                <a:solidFill>
                  <a:srgbClr val="FF0000"/>
                </a:solidFill>
              </a:rPr>
              <a:t>代表選擇這個動作的概率</a:t>
            </a:r>
          </a:p>
        </p:txBody>
      </p:sp>
      <p:sp>
        <p:nvSpPr>
          <p:cNvPr id="11" name="文本框 10">
            <a:extLst>
              <a:ext uri="{FF2B5EF4-FFF2-40B4-BE49-F238E27FC236}">
                <a16:creationId xmlns:a16="http://schemas.microsoft.com/office/drawing/2014/main" id="{144E44A5-9038-F90F-CBA1-99255D4E4151}"/>
              </a:ext>
            </a:extLst>
          </p:cNvPr>
          <p:cNvSpPr txBox="1"/>
          <p:nvPr/>
        </p:nvSpPr>
        <p:spPr>
          <a:xfrm>
            <a:off x="363232" y="2009054"/>
            <a:ext cx="5779008"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運行指令</a:t>
            </a:r>
            <a:r>
              <a:rPr lang="zh-CN" altLang="en-US" sz="2400" dirty="0"/>
              <a:t>：</a:t>
            </a:r>
            <a:endParaRPr lang="en-US" altLang="zh-CN" sz="2400" dirty="0"/>
          </a:p>
          <a:p>
            <a:r>
              <a:rPr lang="en-US" altLang="zh-CN" sz="2400" dirty="0">
                <a:latin typeface="Times New Roman" panose="02020603050405020304" pitchFamily="18" charset="0"/>
                <a:cs typeface="Times New Roman" panose="02020603050405020304" pitchFamily="18" charset="0"/>
              </a:rPr>
              <a:t>tensorboard --logdir= your_logdir_name</a:t>
            </a:r>
            <a:endParaRPr lang="zh-CN" altLang="en-US" sz="24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22F17C6C-2AFE-4C1D-A04C-AE39F8B4E803}"/>
              </a:ext>
            </a:extLst>
          </p:cNvPr>
          <p:cNvSpPr txBox="1"/>
          <p:nvPr/>
        </p:nvSpPr>
        <p:spPr>
          <a:xfrm>
            <a:off x="363232" y="1016606"/>
            <a:ext cx="11666713" cy="952184"/>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cs typeface="Times New Roman" panose="02020603050405020304" pitchFamily="18" charset="0"/>
              </a:rPr>
              <a:t>無論是訓練還是測試，所有的輸出結果</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包括保存的模型、訓練日志及渲染視頻</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都位於工作目錄的</a:t>
            </a:r>
            <a:r>
              <a:rPr lang="en-US" altLang="zh-CN" sz="2400" dirty="0">
                <a:latin typeface="黑体" panose="02010609060101010101" pitchFamily="49" charset="-122"/>
                <a:ea typeface="黑体" panose="02010609060101010101" pitchFamily="49" charset="-122"/>
                <a:cs typeface="Times New Roman" panose="02020603050405020304" pitchFamily="18" charset="0"/>
              </a:rPr>
              <a:t>out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文件夾下</a:t>
            </a:r>
          </a:p>
        </p:txBody>
      </p:sp>
      <p:sp>
        <p:nvSpPr>
          <p:cNvPr id="13" name="矩形 12">
            <a:extLst>
              <a:ext uri="{FF2B5EF4-FFF2-40B4-BE49-F238E27FC236}">
                <a16:creationId xmlns:a16="http://schemas.microsoft.com/office/drawing/2014/main" id="{4D8A931C-B982-3E3E-E0C7-C5CEAA331209}"/>
              </a:ext>
            </a:extLst>
          </p:cNvPr>
          <p:cNvSpPr/>
          <p:nvPr/>
        </p:nvSpPr>
        <p:spPr>
          <a:xfrm>
            <a:off x="3108960" y="2383958"/>
            <a:ext cx="2505456" cy="4616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F8EF1651-5F7A-3809-E483-51D698F07DAD}"/>
              </a:ext>
            </a:extLst>
          </p:cNvPr>
          <p:cNvSpPr txBox="1"/>
          <p:nvPr/>
        </p:nvSpPr>
        <p:spPr>
          <a:xfrm>
            <a:off x="5614416" y="2369402"/>
            <a:ext cx="5404104" cy="461665"/>
          </a:xfrm>
          <a:prstGeom prst="rect">
            <a:avLst/>
          </a:prstGeom>
          <a:noFill/>
        </p:spPr>
        <p:txBody>
          <a:bodyPr wrap="square" rtlCol="0">
            <a:spAutoFit/>
          </a:bodyPr>
          <a:lstStyle/>
          <a:p>
            <a:r>
              <a:rPr lang="zh-CN" altLang="en-US" sz="2400" b="1" dirty="0">
                <a:solidFill>
                  <a:srgbClr val="FF0000"/>
                </a:solidFill>
                <a:latin typeface="黑体" panose="02010609060101010101" pitchFamily="49" charset="-122"/>
                <a:ea typeface="黑体" panose="02010609060101010101" pitchFamily="49" charset="-122"/>
              </a:rPr>
              <a:t>換成你自己的訓練日志文件夾！！</a:t>
            </a:r>
          </a:p>
        </p:txBody>
      </p:sp>
    </p:spTree>
    <p:extLst>
      <p:ext uri="{BB962C8B-B14F-4D97-AF65-F5344CB8AC3E}">
        <p14:creationId xmlns:p14="http://schemas.microsoft.com/office/powerpoint/2010/main" val="6540017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t>77</a:t>
            </a:fld>
            <a:endParaRPr lang="zh-TW" altLang="en-US"/>
          </a:p>
        </p:txBody>
      </p:sp>
      <p:sp>
        <p:nvSpPr>
          <p:cNvPr id="5" name="文本框 4"/>
          <p:cNvSpPr txBox="1"/>
          <p:nvPr/>
        </p:nvSpPr>
        <p:spPr>
          <a:xfrm>
            <a:off x="3251774" y="2017814"/>
            <a:ext cx="5697940" cy="1200329"/>
          </a:xfrm>
          <a:prstGeom prst="rect">
            <a:avLst/>
          </a:prstGeom>
          <a:noFill/>
        </p:spPr>
        <p:txBody>
          <a:bodyPr wrap="square" rtlCol="0">
            <a:spAutoFit/>
          </a:bodyPr>
          <a:lstStyle/>
          <a:p>
            <a:pPr algn="ctr"/>
            <a:r>
              <a:rPr lang="en-US" altLang="zh-CN" sz="7200">
                <a:solidFill>
                  <a:schemeClr val="bg1"/>
                </a:solidFill>
                <a:latin typeface="Times New Roman" panose="02020603050405020304" pitchFamily="18" charset="0"/>
                <a:cs typeface="Times New Roman" panose="02020603050405020304" pitchFamily="18" charset="0"/>
              </a:rPr>
              <a:t>Thanks</a:t>
            </a:r>
            <a:endParaRPr lang="en-US" sz="7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B8F3C-2B97-EE9C-CCEC-3931CB06DB17}"/>
            </a:ext>
          </a:extLst>
        </p:cNvPr>
        <p:cNvGrpSpPr/>
        <p:nvPr/>
      </p:nvGrpSpPr>
      <p:grpSpPr>
        <a:xfrm>
          <a:off x="0" y="0"/>
          <a:ext cx="0" cy="0"/>
          <a:chOff x="0" y="0"/>
          <a:chExt cx="0" cy="0"/>
        </a:xfrm>
      </p:grpSpPr>
      <p:sp>
        <p:nvSpPr>
          <p:cNvPr id="6" name="内容占位符 5">
            <a:extLst>
              <a:ext uri="{FF2B5EF4-FFF2-40B4-BE49-F238E27FC236}">
                <a16:creationId xmlns:a16="http://schemas.microsoft.com/office/drawing/2014/main" id="{D11424CA-4C4B-BEBF-485E-2BDA93C91124}"/>
              </a:ext>
            </a:extLst>
          </p:cNvPr>
          <p:cNvSpPr>
            <a:spLocks noGrp="1"/>
          </p:cNvSpPr>
          <p:nvPr>
            <p:ph idx="1"/>
          </p:nvPr>
        </p:nvSpPr>
        <p:spPr>
          <a:xfrm>
            <a:off x="551331" y="1378049"/>
            <a:ext cx="11364780" cy="5158059"/>
          </a:xfrm>
        </p:spPr>
        <p:txBody>
          <a:bodyPr/>
          <a:lstStyle/>
          <a:p>
            <a:pPr marL="0" indent="0">
              <a:lnSpc>
                <a:spcPct val="150000"/>
              </a:lnSpc>
              <a:buNone/>
            </a:pPr>
            <a:r>
              <a:rPr lang="en-US" altLang="zh-CN" dirty="0"/>
              <a:t>1. </a:t>
            </a:r>
            <a:r>
              <a:rPr lang="zh-CN" altLang="en-US" dirty="0"/>
              <a:t>基於規則的自動駕駛決策</a:t>
            </a:r>
            <a:endParaRPr lang="en-US" altLang="zh-CN" dirty="0"/>
          </a:p>
          <a:p>
            <a:pPr lvl="4">
              <a:lnSpc>
                <a:spcPct val="150000"/>
              </a:lnSpc>
            </a:pPr>
            <a:r>
              <a:rPr lang="en-US" altLang="zh-CN" sz="2400" dirty="0">
                <a:latin typeface="黑体" panose="02010609060101010101" pitchFamily="49" charset="-122"/>
                <a:ea typeface="黑体" panose="02010609060101010101" pitchFamily="49" charset="-122"/>
              </a:rPr>
              <a:t> 1.1. </a:t>
            </a:r>
            <a:r>
              <a:rPr lang="zh-CN" altLang="en-US" sz="2400" dirty="0">
                <a:latin typeface="黑体" panose="02010609060101010101" pitchFamily="49" charset="-122"/>
                <a:ea typeface="黑体" panose="02010609060101010101" pitchFamily="49" charset="-122"/>
              </a:rPr>
              <a:t>基于逻辑判断的决策方法</a:t>
            </a:r>
            <a:endParaRPr lang="en-US" altLang="zh-CN" sz="24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基于逻辑判断的决策模型</a:t>
            </a:r>
            <a:endParaRPr lang="en-US" altLang="zh-CN" sz="2000" dirty="0">
              <a:latin typeface="黑体" panose="02010609060101010101" pitchFamily="49" charset="-122"/>
              <a:ea typeface="黑体" panose="02010609060101010101" pitchFamily="49" charset="-122"/>
            </a:endParaRPr>
          </a:p>
          <a:p>
            <a:pPr lvl="5">
              <a:lnSpc>
                <a:spcPct val="150000"/>
              </a:lnSpc>
              <a:buClr>
                <a:srgbClr val="0070C0"/>
              </a:buClr>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 基于决策树的决策模型</a:t>
            </a:r>
            <a:endParaRPr lang="en-US" altLang="zh-CN" sz="20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1.2. </a:t>
            </a:r>
            <a:r>
              <a:rPr lang="zh-CN" altLang="en-US" sz="2400" dirty="0">
                <a:latin typeface="黑体" panose="02010609060101010101" pitchFamily="49" charset="-122"/>
                <a:ea typeface="黑体" panose="02010609060101010101" pitchFamily="49" charset="-122"/>
              </a:rPr>
              <a:t>基于数学模型的决策方法</a:t>
            </a:r>
            <a:endParaRPr lang="en-US" altLang="zh-CN" sz="2400" dirty="0">
              <a:latin typeface="黑体" panose="02010609060101010101" pitchFamily="49" charset="-122"/>
              <a:ea typeface="黑体" panose="02010609060101010101" pitchFamily="49" charset="-122"/>
            </a:endParaRPr>
          </a:p>
          <a:p>
            <a:pPr lvl="4">
              <a:lnSpc>
                <a:spcPct val="150000"/>
              </a:lnSpc>
            </a:pPr>
            <a:r>
              <a:rPr lang="en-US" altLang="zh-CN" sz="2400" dirty="0">
                <a:latin typeface="黑体" panose="02010609060101010101" pitchFamily="49" charset="-122"/>
                <a:ea typeface="黑体" panose="02010609060101010101" pitchFamily="49" charset="-122"/>
              </a:rPr>
              <a:t> 1.3. </a:t>
            </a:r>
            <a:r>
              <a:rPr lang="zh-CN" altLang="en-US" sz="2400" dirty="0">
                <a:latin typeface="黑体" panose="02010609060101010101" pitchFamily="49" charset="-122"/>
                <a:ea typeface="黑体" panose="02010609060101010101" pitchFamily="49" charset="-122"/>
              </a:rPr>
              <a:t>如何配置环境中基于规则的车辆</a:t>
            </a:r>
            <a:endParaRPr lang="en-US" altLang="zh-CN" sz="2400" dirty="0">
              <a:latin typeface="黑体" panose="02010609060101010101" pitchFamily="49" charset="-122"/>
              <a:ea typeface="黑体" panose="02010609060101010101" pitchFamily="49" charset="-122"/>
            </a:endParaRPr>
          </a:p>
          <a:p>
            <a:pPr marL="1828800" lvl="4" indent="0">
              <a:lnSpc>
                <a:spcPct val="150000"/>
              </a:lnSpc>
              <a:buNone/>
            </a:pPr>
            <a:endParaRPr lang="en-US" altLang="zh-CN" sz="2400" dirty="0">
              <a:latin typeface="黑体" panose="02010609060101010101" pitchFamily="49" charset="-122"/>
              <a:ea typeface="黑体" panose="02010609060101010101" pitchFamily="49" charset="-122"/>
            </a:endParaRPr>
          </a:p>
          <a:p>
            <a:pPr lvl="5">
              <a:lnSpc>
                <a:spcPct val="150000"/>
              </a:lnSpc>
            </a:pPr>
            <a:endParaRPr lang="en-US" altLang="zh-CN" dirty="0"/>
          </a:p>
          <a:p>
            <a:pPr marL="0" indent="0">
              <a:buNone/>
            </a:pPr>
            <a:endParaRPr lang="zh-CN" altLang="en-US" dirty="0"/>
          </a:p>
        </p:txBody>
      </p:sp>
      <p:sp>
        <p:nvSpPr>
          <p:cNvPr id="3" name="灯片编号占位符 2">
            <a:extLst>
              <a:ext uri="{FF2B5EF4-FFF2-40B4-BE49-F238E27FC236}">
                <a16:creationId xmlns:a16="http://schemas.microsoft.com/office/drawing/2014/main" id="{75462258-E7DA-CE19-E629-B9C11E7713EA}"/>
              </a:ext>
            </a:extLst>
          </p:cNvPr>
          <p:cNvSpPr>
            <a:spLocks noGrp="1"/>
          </p:cNvSpPr>
          <p:nvPr>
            <p:ph type="sldNum" sz="quarter" idx="12"/>
          </p:nvPr>
        </p:nvSpPr>
        <p:spPr/>
        <p:txBody>
          <a:bodyPr/>
          <a:lstStyle/>
          <a:p>
            <a:fld id="{2D0209AD-E28C-4726-BE4E-D4239F457C7A}" type="slidenum">
              <a:rPr lang="zh-TW" altLang="en-US" smtClean="0"/>
              <a:t>8</a:t>
            </a:fld>
            <a:endParaRPr lang="zh-TW" altLang="en-US"/>
          </a:p>
        </p:txBody>
      </p:sp>
      <p:sp>
        <p:nvSpPr>
          <p:cNvPr id="5" name="矩形: 圆角 4">
            <a:extLst>
              <a:ext uri="{FF2B5EF4-FFF2-40B4-BE49-F238E27FC236}">
                <a16:creationId xmlns:a16="http://schemas.microsoft.com/office/drawing/2014/main" id="{8546C5C6-0A6C-D451-695D-467276261E63}"/>
              </a:ext>
            </a:extLst>
          </p:cNvPr>
          <p:cNvSpPr/>
          <p:nvPr/>
        </p:nvSpPr>
        <p:spPr>
          <a:xfrm>
            <a:off x="2020576" y="2254282"/>
            <a:ext cx="6457950" cy="485775"/>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63651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30717-69DC-ED2C-724A-A6C7E2C47DC5}"/>
            </a:ext>
          </a:extLst>
        </p:cNvPr>
        <p:cNvGrpSpPr/>
        <p:nvPr/>
      </p:nvGrpSpPr>
      <p:grpSpPr>
        <a:xfrm>
          <a:off x="0" y="0"/>
          <a:ext cx="0" cy="0"/>
          <a:chOff x="0" y="0"/>
          <a:chExt cx="0" cy="0"/>
        </a:xfrm>
      </p:grpSpPr>
      <p:sp>
        <p:nvSpPr>
          <p:cNvPr id="7" name="内容占位符 6">
            <a:extLst>
              <a:ext uri="{FF2B5EF4-FFF2-40B4-BE49-F238E27FC236}">
                <a16:creationId xmlns:a16="http://schemas.microsoft.com/office/drawing/2014/main" id="{65B2F04E-2182-F587-E2BE-269E74CE9B76}"/>
              </a:ext>
            </a:extLst>
          </p:cNvPr>
          <p:cNvSpPr>
            <a:spLocks noGrp="1"/>
          </p:cNvSpPr>
          <p:nvPr>
            <p:ph idx="13"/>
          </p:nvPr>
        </p:nvSpPr>
        <p:spPr>
          <a:xfrm>
            <a:off x="406775" y="582340"/>
            <a:ext cx="11364781" cy="487456"/>
          </a:xfrm>
        </p:spPr>
        <p:txBody>
          <a:bodyPr/>
          <a:lstStyle/>
          <a:p>
            <a:r>
              <a:rPr lang="zh-CN" altLang="en-US" dirty="0"/>
              <a:t>基於邏輯判斷的決策模型</a:t>
            </a:r>
          </a:p>
        </p:txBody>
      </p:sp>
      <p:pic>
        <p:nvPicPr>
          <p:cNvPr id="56" name="图形 55">
            <a:extLst>
              <a:ext uri="{FF2B5EF4-FFF2-40B4-BE49-F238E27FC236}">
                <a16:creationId xmlns:a16="http://schemas.microsoft.com/office/drawing/2014/main" id="{0F6A7311-56E6-AA83-B1CC-20915516CD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48175" y="3271837"/>
            <a:ext cx="6362700" cy="3586163"/>
          </a:xfrm>
          <a:prstGeom prst="rect">
            <a:avLst/>
          </a:prstGeom>
        </p:spPr>
      </p:pic>
      <p:sp>
        <p:nvSpPr>
          <p:cNvPr id="2" name="AutoShape 2" descr="Generated image">
            <a:extLst>
              <a:ext uri="{FF2B5EF4-FFF2-40B4-BE49-F238E27FC236}">
                <a16:creationId xmlns:a16="http://schemas.microsoft.com/office/drawing/2014/main" id="{DA4BC599-DFBA-4FCB-4BC7-258038E5B99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文本框 10">
            <a:extLst>
              <a:ext uri="{FF2B5EF4-FFF2-40B4-BE49-F238E27FC236}">
                <a16:creationId xmlns:a16="http://schemas.microsoft.com/office/drawing/2014/main" id="{CBCA54CE-C9E2-87F5-4F04-398874F999C0}"/>
              </a:ext>
            </a:extLst>
          </p:cNvPr>
          <p:cNvSpPr txBox="1"/>
          <p:nvPr/>
        </p:nvSpPr>
        <p:spPr>
          <a:xfrm>
            <a:off x="406775" y="1133869"/>
            <a:ext cx="11530188" cy="1413849"/>
          </a:xfrm>
          <a:prstGeom prst="rect">
            <a:avLst/>
          </a:prstGeom>
          <a:noFill/>
        </p:spPr>
        <p:txBody>
          <a:bodyPr wrap="square">
            <a:spAutoFit/>
          </a:bodyPr>
          <a:lstStyle/>
          <a:p>
            <a:pPr>
              <a:lnSpc>
                <a:spcPct val="125000"/>
              </a:lnSpc>
            </a:pPr>
            <a:r>
              <a:rPr lang="zh-TW" altLang="en-US" sz="2400" dirty="0">
                <a:latin typeface="黑体" panose="02010609060101010101" pitchFamily="49" charset="-122"/>
                <a:ea typeface="黑体" panose="02010609060101010101" pitchFamily="49" charset="-122"/>
              </a:rPr>
              <a:t>基於邏輯判斷的決策模型通常根據駕駛邏輯</a:t>
            </a:r>
            <a:r>
              <a:rPr lang="zh-CN" altLang="en-US" sz="2400" dirty="0">
                <a:latin typeface="黑体" panose="02010609060101010101" pitchFamily="49" charset="-122"/>
                <a:ea typeface="黑体" panose="02010609060101010101" pitchFamily="49" charset="-122"/>
              </a:rPr>
              <a:t>，人工编写</a:t>
            </a:r>
            <a:r>
              <a:rPr lang="zh-TW" altLang="en-US" sz="2400" dirty="0">
                <a:latin typeface="黑体" panose="02010609060101010101" pitchFamily="49" charset="-122"/>
                <a:ea typeface="黑体" panose="02010609060101010101" pitchFamily="49" charset="-122"/>
              </a:rPr>
              <a:t>一系列的判斷規則，根據當前車輛</a:t>
            </a:r>
            <a:r>
              <a:rPr lang="zh-TW" altLang="en-US" sz="2400" b="1" dirty="0">
                <a:latin typeface="黑体" panose="02010609060101010101" pitchFamily="49" charset="-122"/>
                <a:ea typeface="黑体" panose="02010609060101010101" pitchFamily="49" charset="-122"/>
              </a:rPr>
              <a:t>所處的環境和狀態</a:t>
            </a:r>
            <a:r>
              <a:rPr lang="zh-TW" altLang="en-US" sz="2400" dirty="0">
                <a:latin typeface="黑体" panose="02010609060101010101" pitchFamily="49" charset="-122"/>
                <a:ea typeface="黑体" panose="02010609060101010101" pitchFamily="49" charset="-122"/>
              </a:rPr>
              <a:t>進行規則判斷，最終決定符合判斷規則的行為</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一般化的形式：</a:t>
            </a:r>
            <a:endParaRPr lang="en-US" altLang="zh-CN" sz="2400" dirty="0">
              <a:latin typeface="黑体" panose="02010609060101010101" pitchFamily="49" charset="-122"/>
              <a:ea typeface="黑体" panose="02010609060101010101" pitchFamily="49" charset="-122"/>
            </a:endParaRPr>
          </a:p>
        </p:txBody>
      </p:sp>
      <p:sp>
        <p:nvSpPr>
          <p:cNvPr id="12" name="矩形 11">
            <a:extLst>
              <a:ext uri="{FF2B5EF4-FFF2-40B4-BE49-F238E27FC236}">
                <a16:creationId xmlns:a16="http://schemas.microsoft.com/office/drawing/2014/main" id="{C7E06789-7221-C636-1A8D-214E7923B456}"/>
              </a:ext>
            </a:extLst>
          </p:cNvPr>
          <p:cNvSpPr/>
          <p:nvPr/>
        </p:nvSpPr>
        <p:spPr>
          <a:xfrm>
            <a:off x="3234506" y="2205824"/>
            <a:ext cx="1733438" cy="14079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latin typeface="黑体" panose="02010609060101010101" pitchFamily="49" charset="-122"/>
                <a:ea typeface="黑体" panose="02010609060101010101" pitchFamily="49" charset="-122"/>
              </a:rPr>
              <a:t>highway_env</a:t>
            </a:r>
            <a:r>
              <a:rPr lang="zh-CN" altLang="en-US">
                <a:latin typeface="黑体" panose="02010609060101010101" pitchFamily="49" charset="-122"/>
                <a:ea typeface="黑体" panose="02010609060101010101" pitchFamily="49" charset="-122"/>
              </a:rPr>
              <a:t>中周围车辆決定是否變道的策略就是這種方法。</a:t>
            </a:r>
            <a:endParaRPr lang="zh-CN" altLang="en-US"/>
          </a:p>
        </p:txBody>
      </p:sp>
      <p:sp>
        <p:nvSpPr>
          <p:cNvPr id="14" name="文本框 13">
            <a:extLst>
              <a:ext uri="{FF2B5EF4-FFF2-40B4-BE49-F238E27FC236}">
                <a16:creationId xmlns:a16="http://schemas.microsoft.com/office/drawing/2014/main" id="{D76188AA-63A1-8E40-CA8F-28FD1CD8E14D}"/>
              </a:ext>
            </a:extLst>
          </p:cNvPr>
          <p:cNvSpPr txBox="1"/>
          <p:nvPr/>
        </p:nvSpPr>
        <p:spPr>
          <a:xfrm>
            <a:off x="3370489" y="2304579"/>
            <a:ext cx="1733438" cy="1210396"/>
          </a:xfrm>
          <a:prstGeom prst="rect">
            <a:avLst/>
          </a:prstGeom>
          <a:noFill/>
        </p:spPr>
        <p:txBody>
          <a:bodyPr wrap="square">
            <a:spAutoFit/>
          </a:bodyPr>
          <a:lstStyle/>
          <a:p>
            <a:pPr>
              <a:lnSpc>
                <a:spcPct val="125000"/>
              </a:lnSpc>
            </a:pPr>
            <a:r>
              <a:rPr lang="en-US" altLang="zh-CN" sz="2000" dirty="0">
                <a:solidFill>
                  <a:srgbClr val="FF0000"/>
                </a:solidFill>
                <a:latin typeface="Times New Roman" panose="02020603050405020304" pitchFamily="18" charset="0"/>
                <a:cs typeface="Times New Roman" panose="02020603050405020304" pitchFamily="18" charset="0"/>
              </a:rPr>
              <a:t>IF</a:t>
            </a:r>
            <a:r>
              <a:rPr lang="en-US" altLang="zh-CN" sz="2000" dirty="0">
                <a:latin typeface="Times New Roman" panose="02020603050405020304" pitchFamily="18" charset="0"/>
                <a:cs typeface="Times New Roman" panose="02020603050405020304" pitchFamily="18" charset="0"/>
              </a:rPr>
              <a:t> (condition)</a:t>
            </a:r>
          </a:p>
          <a:p>
            <a:pPr>
              <a:lnSpc>
                <a:spcPct val="125000"/>
              </a:lnSpc>
            </a:pPr>
            <a:r>
              <a:rPr lang="en-US" altLang="zh-CN" sz="2000" dirty="0">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then</a:t>
            </a:r>
            <a:r>
              <a:rPr lang="en-US" altLang="zh-CN" sz="2000" dirty="0">
                <a:latin typeface="Times New Roman" panose="02020603050405020304" pitchFamily="18" charset="0"/>
                <a:cs typeface="Times New Roman" panose="02020603050405020304" pitchFamily="18" charset="0"/>
              </a:rPr>
              <a:t> ...</a:t>
            </a:r>
          </a:p>
          <a:p>
            <a:pPr>
              <a:lnSpc>
                <a:spcPct val="125000"/>
              </a:lnSpc>
            </a:pPr>
            <a:r>
              <a:rPr lang="en-US" altLang="zh-CN" sz="2000" dirty="0">
                <a:solidFill>
                  <a:srgbClr val="FF0000"/>
                </a:solidFill>
                <a:latin typeface="Times New Roman" panose="02020603050405020304" pitchFamily="18" charset="0"/>
                <a:cs typeface="Times New Roman" panose="02020603050405020304" pitchFamily="18" charset="0"/>
              </a:rPr>
              <a:t>ELSE</a:t>
            </a:r>
          </a:p>
        </p:txBody>
      </p:sp>
      <p:sp>
        <p:nvSpPr>
          <p:cNvPr id="18" name="文本框 17">
            <a:extLst>
              <a:ext uri="{FF2B5EF4-FFF2-40B4-BE49-F238E27FC236}">
                <a16:creationId xmlns:a16="http://schemas.microsoft.com/office/drawing/2014/main" id="{F6C1B248-11FE-CEAA-B8F5-558F01E109D0}"/>
              </a:ext>
            </a:extLst>
          </p:cNvPr>
          <p:cNvSpPr txBox="1"/>
          <p:nvPr/>
        </p:nvSpPr>
        <p:spPr>
          <a:xfrm>
            <a:off x="406774" y="3599887"/>
            <a:ext cx="11623495" cy="2815322"/>
          </a:xfrm>
          <a:prstGeom prst="rect">
            <a:avLst/>
          </a:prstGeom>
          <a:noFill/>
        </p:spPr>
        <p:txBody>
          <a:bodyPr wrap="square" rtlCol="0">
            <a:spAutoFit/>
          </a:bodyPr>
          <a:lstStyle/>
          <a:p>
            <a:pPr>
              <a:lnSpc>
                <a:spcPct val="125000"/>
              </a:lnSpc>
            </a:pPr>
            <a:r>
              <a:rPr lang="zh-CN" altLang="en-US" sz="2400" dirty="0">
                <a:latin typeface="黑体" panose="02010609060101010101" pitchFamily="49" charset="-122"/>
                <a:ea typeface="黑体" panose="02010609060101010101" pitchFamily="49" charset="-122"/>
              </a:rPr>
              <a:t>例如，</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highway_env</a:t>
            </a:r>
            <a:r>
              <a:rPr lang="zh-CN" altLang="en-US" sz="2400" dirty="0">
                <a:latin typeface="黑体" panose="02010609060101010101" pitchFamily="49" charset="-122"/>
                <a:ea typeface="黑体" panose="02010609060101010101" pitchFamily="49" charset="-122"/>
              </a:rPr>
              <a:t>中周围车辆決定是否變道的策略就是這種方法。是否變道要經過三條規則的判斷：</a:t>
            </a:r>
            <a:endParaRPr lang="en-US" altLang="zh-CN" sz="2400" dirty="0">
              <a:latin typeface="黑体" panose="02010609060101010101" pitchFamily="49" charset="-122"/>
              <a:ea typeface="黑体" panose="02010609060101010101" pitchFamily="49" charset="-122"/>
            </a:endParaRPr>
          </a:p>
          <a:p>
            <a:pPr marL="342900" indent="-342900">
              <a:lnSpc>
                <a:spcPct val="125000"/>
              </a:lnSpc>
              <a:buFont typeface="Arial" panose="020B0604020202020204" pitchFamily="34" charset="0"/>
              <a:buChar char="•"/>
            </a:pPr>
            <a:r>
              <a:rPr lang="zh-CN" altLang="en-US" sz="2400" b="1" dirty="0">
                <a:latin typeface="黑体" panose="02010609060101010101" pitchFamily="49" charset="-122"/>
                <a:ea typeface="黑体" panose="02010609060101010101" pitchFamily="49" charset="-122"/>
              </a:rPr>
              <a:t>規則</a:t>
            </a:r>
            <a:r>
              <a:rPr lang="en-US" altLang="zh-CN" sz="2400" b="1" dirty="0">
                <a:latin typeface="黑体" panose="02010609060101010101" pitchFamily="49" charset="-122"/>
                <a:ea typeface="黑体" panose="02010609060101010101" pitchFamily="49" charset="-122"/>
              </a:rPr>
              <a:t> 1: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IF</a:t>
            </a:r>
            <a:r>
              <a:rPr lang="zh-CN" altLang="en-US" sz="2400" dirty="0">
                <a:latin typeface="黑体" panose="02010609060101010101" pitchFamily="49" charset="-122"/>
                <a:ea typeface="黑体" panose="02010609060101010101" pitchFamily="49" charset="-122"/>
              </a:rPr>
              <a:t> 自車正準備變向目標車道</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周圍的其他車輛也正在變道到同一條車道且該車距自車很近</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then</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不變道</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	    </a:t>
            </a: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ELSE</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進入 規則 </a:t>
            </a:r>
            <a:r>
              <a:rPr lang="en-US" altLang="zh-CN" sz="2400" dirty="0">
                <a:latin typeface="黑体" panose="02010609060101010101" pitchFamily="49" charset="-122"/>
                <a:ea typeface="黑体" panose="02010609060101010101" pitchFamily="49" charset="-122"/>
              </a:rPr>
              <a:t>2</a:t>
            </a:r>
          </a:p>
        </p:txBody>
      </p:sp>
      <p:pic>
        <p:nvPicPr>
          <p:cNvPr id="19" name="图片 18">
            <a:extLst>
              <a:ext uri="{FF2B5EF4-FFF2-40B4-BE49-F238E27FC236}">
                <a16:creationId xmlns:a16="http://schemas.microsoft.com/office/drawing/2014/main" id="{EEDF2B87-549D-D6E9-366E-ED16D74F01B3}"/>
              </a:ext>
            </a:extLst>
          </p:cNvPr>
          <p:cNvPicPr>
            <a:picLocks noChangeAspect="1"/>
          </p:cNvPicPr>
          <p:nvPr/>
        </p:nvPicPr>
        <p:blipFill>
          <a:blip r:embed="rId5"/>
          <a:stretch>
            <a:fillRect/>
          </a:stretch>
        </p:blipFill>
        <p:spPr>
          <a:xfrm>
            <a:off x="6709631" y="5017252"/>
            <a:ext cx="3723419" cy="1535947"/>
          </a:xfrm>
          <a:prstGeom prst="rect">
            <a:avLst/>
          </a:prstGeom>
        </p:spPr>
      </p:pic>
    </p:spTree>
    <p:extLst>
      <p:ext uri="{BB962C8B-B14F-4D97-AF65-F5344CB8AC3E}">
        <p14:creationId xmlns:p14="http://schemas.microsoft.com/office/powerpoint/2010/main" val="2018752594"/>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19901</TotalTime>
  <Words>7954</Words>
  <Application>Microsoft Office PowerPoint</Application>
  <PresentationFormat>宽屏</PresentationFormat>
  <Paragraphs>747</Paragraphs>
  <Slides>77</Slides>
  <Notes>60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77</vt:i4>
      </vt:variant>
    </vt:vector>
  </HeadingPairs>
  <TitlesOfParts>
    <vt:vector size="86" baseType="lpstr">
      <vt:lpstr>PMingLiU-ExtB</vt:lpstr>
      <vt:lpstr>等线</vt:lpstr>
      <vt:lpstr>黑体</vt:lpstr>
      <vt:lpstr>Arial</vt:lpstr>
      <vt:lpstr>Calibri</vt:lpstr>
      <vt:lpstr>Cambria Math</vt:lpstr>
      <vt:lpstr>Times New Roman</vt:lpstr>
      <vt:lpstr>Wingdings</vt:lpstr>
      <vt:lpstr>Office 佈景主題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Zhao Xichen (趙洗塵)</dc:creator>
  <cp:lastModifiedBy>c12951</cp:lastModifiedBy>
  <cp:revision>877</cp:revision>
  <cp:lastPrinted>2018-08-29T07:21:00Z</cp:lastPrinted>
  <dcterms:created xsi:type="dcterms:W3CDTF">2018-08-27T09:51:00Z</dcterms:created>
  <dcterms:modified xsi:type="dcterms:W3CDTF">2025-07-16T02:02:38Z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16DD3BA0BB2B4812A45FAD2ED0B5623F_12</vt:lpwstr>
  </property>
  <property fmtid="{D5CDD505-2E9C-101B-9397-08002B2CF9AE}" pid="3" name="KSOProductBuildVer">
    <vt:lpwstr>2052-12.1.0.21541</vt:lpwstr>
  </property>
</Properties>
</file>